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5" r:id="rId2"/>
    <p:sldMasterId id="2147483699" r:id="rId3"/>
    <p:sldMasterId id="2147483701" r:id="rId4"/>
    <p:sldMasterId id="2147483702" r:id="rId5"/>
    <p:sldMasterId id="2147483716" r:id="rId6"/>
    <p:sldMasterId id="2147483727" r:id="rId7"/>
    <p:sldMasterId id="2147483728" r:id="rId8"/>
  </p:sldMasterIdLst>
  <p:notesMasterIdLst>
    <p:notesMasterId r:id="rId51"/>
  </p:notesMasterIdLst>
  <p:sldIdLst>
    <p:sldId id="261" r:id="rId9"/>
    <p:sldId id="292" r:id="rId10"/>
    <p:sldId id="290" r:id="rId11"/>
    <p:sldId id="297" r:id="rId12"/>
    <p:sldId id="303" r:id="rId13"/>
    <p:sldId id="304" r:id="rId14"/>
    <p:sldId id="286" r:id="rId15"/>
    <p:sldId id="263" r:id="rId16"/>
    <p:sldId id="264" r:id="rId17"/>
    <p:sldId id="265" r:id="rId18"/>
    <p:sldId id="291" r:id="rId19"/>
    <p:sldId id="267" r:id="rId20"/>
    <p:sldId id="296" r:id="rId21"/>
    <p:sldId id="268" r:id="rId22"/>
    <p:sldId id="269" r:id="rId23"/>
    <p:sldId id="270" r:id="rId24"/>
    <p:sldId id="271" r:id="rId25"/>
    <p:sldId id="272" r:id="rId26"/>
    <p:sldId id="273" r:id="rId27"/>
    <p:sldId id="274" r:id="rId28"/>
    <p:sldId id="287" r:id="rId29"/>
    <p:sldId id="275" r:id="rId30"/>
    <p:sldId id="289" r:id="rId31"/>
    <p:sldId id="288" r:id="rId32"/>
    <p:sldId id="277" r:id="rId33"/>
    <p:sldId id="298" r:id="rId34"/>
    <p:sldId id="278" r:id="rId35"/>
    <p:sldId id="276" r:id="rId36"/>
    <p:sldId id="279" r:id="rId37"/>
    <p:sldId id="280" r:id="rId38"/>
    <p:sldId id="299" r:id="rId39"/>
    <p:sldId id="281" r:id="rId40"/>
    <p:sldId id="305" r:id="rId41"/>
    <p:sldId id="282" r:id="rId42"/>
    <p:sldId id="300" r:id="rId43"/>
    <p:sldId id="283" r:id="rId44"/>
    <p:sldId id="293" r:id="rId45"/>
    <p:sldId id="294" r:id="rId46"/>
    <p:sldId id="295" r:id="rId47"/>
    <p:sldId id="301" r:id="rId48"/>
    <p:sldId id="284" r:id="rId49"/>
    <p:sldId id="302"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8A0"/>
    <a:srgbClr val="56B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86" autoAdjust="0"/>
  </p:normalViewPr>
  <p:slideViewPr>
    <p:cSldViewPr>
      <p:cViewPr varScale="1">
        <p:scale>
          <a:sx n="56" d="100"/>
          <a:sy n="56" d="100"/>
        </p:scale>
        <p:origin x="1508" y="44"/>
      </p:cViewPr>
      <p:guideLst>
        <p:guide orient="horz" pos="2160"/>
        <p:guide pos="2880"/>
      </p:guideLst>
    </p:cSldViewPr>
  </p:slideViewPr>
  <p:notesTextViewPr>
    <p:cViewPr>
      <p:scale>
        <a:sx n="1" d="1"/>
        <a:sy n="1" d="1"/>
      </p:scale>
      <p:origin x="0" y="0"/>
    </p:cViewPr>
  </p:notesTextViewPr>
  <p:sorterViewPr>
    <p:cViewPr>
      <p:scale>
        <a:sx n="100" d="100"/>
        <a:sy n="100" d="100"/>
      </p:scale>
      <p:origin x="0" y="-12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3CC73E-50A6-4ED2-94C9-E8F7A551A0F8}" type="datetimeFigureOut">
              <a:rPr lang="en-US" smtClean="0"/>
              <a:t>10/26/2017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159C2F-3F32-45E5-BF08-809347723FC1}" type="slidenum">
              <a:rPr lang="en-US" smtClean="0"/>
              <a:t>‹#›</a:t>
            </a:fld>
            <a:endParaRPr lang="en-US" dirty="0"/>
          </a:p>
        </p:txBody>
      </p:sp>
    </p:spTree>
    <p:extLst>
      <p:ext uri="{BB962C8B-B14F-4D97-AF65-F5344CB8AC3E}">
        <p14:creationId xmlns:p14="http://schemas.microsoft.com/office/powerpoint/2010/main" val="372602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Disclaimer:</a:t>
            </a:r>
            <a:r>
              <a:rPr lang="en-US" b="1" baseline="0" dirty="0" smtClean="0"/>
              <a:t> </a:t>
            </a:r>
            <a:r>
              <a:rPr lang="en-US" baseline="0" dirty="0" smtClean="0"/>
              <a:t>This presentation captures SeniorCare (Cost) screenshots: however, the screens apply to all portals-- SeniorCare Cost, SeniorCare Advantage, and Vital Traditions. Slight differences may appear.</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3</a:t>
            </a:fld>
            <a:endParaRPr lang="en-US" dirty="0"/>
          </a:p>
        </p:txBody>
      </p:sp>
    </p:spTree>
    <p:extLst>
      <p:ext uri="{BB962C8B-B14F-4D97-AF65-F5344CB8AC3E}">
        <p14:creationId xmlns:p14="http://schemas.microsoft.com/office/powerpoint/2010/main" val="128717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smtClean="0"/>
              <a:t>If</a:t>
            </a:r>
            <a:r>
              <a:rPr lang="en-US" baseline="0" dirty="0" smtClean="0"/>
              <a:t> applicable, select a special circumstance.  If a date is displayed, this is a required field.</a:t>
            </a:r>
          </a:p>
          <a:p>
            <a:pPr marL="171450" indent="-171450" defTabSz="931774">
              <a:buFont typeface="Arial" panose="020B0604020202020204" pitchFamily="34" charset="0"/>
              <a:buChar char="•"/>
              <a:defRPr/>
            </a:pPr>
            <a:r>
              <a:rPr lang="en-US" baseline="0" dirty="0" smtClean="0"/>
              <a:t>Otherwise proceed to “skip to AEP”</a:t>
            </a:r>
            <a:endParaRPr lang="en-US" dirty="0" smtClean="0"/>
          </a:p>
          <a:p>
            <a:pPr marL="171450" indent="-171450">
              <a:buFont typeface="Arial" panose="020B0604020202020204" pitchFamily="34" charset="0"/>
              <a:buChar char="•"/>
            </a:pPr>
            <a:r>
              <a:rPr lang="en-US" dirty="0" smtClean="0"/>
              <a:t>Select</a:t>
            </a:r>
            <a:r>
              <a:rPr lang="en-US" baseline="0" dirty="0" smtClean="0"/>
              <a:t> ‘Begin Application’</a:t>
            </a:r>
          </a:p>
          <a:p>
            <a:endParaRPr lang="en-US" baseline="0" dirty="0" smtClean="0"/>
          </a:p>
          <a:p>
            <a:r>
              <a:rPr lang="en-US" baseline="0" dirty="0" smtClean="0"/>
              <a:t>During AEP, you will be able to skip the special circumstances section and move directly into the application entry.</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12</a:t>
            </a:fld>
            <a:endParaRPr lang="en-US" dirty="0"/>
          </a:p>
        </p:txBody>
      </p:sp>
    </p:spTree>
    <p:extLst>
      <p:ext uri="{BB962C8B-B14F-4D97-AF65-F5344CB8AC3E}">
        <p14:creationId xmlns:p14="http://schemas.microsoft.com/office/powerpoint/2010/main" val="291192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13</a:t>
            </a:fld>
            <a:endParaRPr lang="en-US" dirty="0"/>
          </a:p>
        </p:txBody>
      </p:sp>
    </p:spTree>
    <p:extLst>
      <p:ext uri="{BB962C8B-B14F-4D97-AF65-F5344CB8AC3E}">
        <p14:creationId xmlns:p14="http://schemas.microsoft.com/office/powerpoint/2010/main" val="143907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Select</a:t>
            </a:r>
            <a:r>
              <a:rPr lang="en-US" baseline="0" dirty="0" smtClean="0"/>
              <a:t> the effective date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If the agent/broker skips directly to AEP, only 1/1/2017 will appear in the drop down.</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14</a:t>
            </a:fld>
            <a:endParaRPr lang="en-US" dirty="0"/>
          </a:p>
        </p:txBody>
      </p:sp>
    </p:spTree>
    <p:extLst>
      <p:ext uri="{BB962C8B-B14F-4D97-AF65-F5344CB8AC3E}">
        <p14:creationId xmlns:p14="http://schemas.microsoft.com/office/powerpoint/2010/main" val="255806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Select</a:t>
            </a:r>
            <a:r>
              <a:rPr lang="en-US" baseline="0" dirty="0" smtClean="0"/>
              <a:t> the medical coverage</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15</a:t>
            </a:fld>
            <a:endParaRPr lang="en-US" dirty="0"/>
          </a:p>
        </p:txBody>
      </p:sp>
    </p:spTree>
    <p:extLst>
      <p:ext uri="{BB962C8B-B14F-4D97-AF65-F5344CB8AC3E}">
        <p14:creationId xmlns:p14="http://schemas.microsoft.com/office/powerpoint/2010/main" val="692084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applicable, add prescription</a:t>
            </a:r>
            <a:r>
              <a:rPr lang="en-US" baseline="0" dirty="0" smtClean="0"/>
              <a:t> coverage.</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16</a:t>
            </a:fld>
            <a:endParaRPr lang="en-US" dirty="0"/>
          </a:p>
        </p:txBody>
      </p:sp>
    </p:spTree>
    <p:extLst>
      <p:ext uri="{BB962C8B-B14F-4D97-AF65-F5344CB8AC3E}">
        <p14:creationId xmlns:p14="http://schemas.microsoft.com/office/powerpoint/2010/main" val="193988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17</a:t>
            </a:fld>
            <a:endParaRPr lang="en-US" dirty="0"/>
          </a:p>
        </p:txBody>
      </p:sp>
    </p:spTree>
    <p:extLst>
      <p:ext uri="{BB962C8B-B14F-4D97-AF65-F5344CB8AC3E}">
        <p14:creationId xmlns:p14="http://schemas.microsoft.com/office/powerpoint/2010/main" val="182464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Rx coverage</a:t>
            </a:r>
            <a:r>
              <a:rPr lang="en-US" baseline="0" dirty="0" smtClean="0"/>
              <a:t> may be declined. A warning message will appear, select continue.</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18</a:t>
            </a:fld>
            <a:endParaRPr lang="en-US" dirty="0"/>
          </a:p>
        </p:txBody>
      </p:sp>
    </p:spTree>
    <p:extLst>
      <p:ext uri="{BB962C8B-B14F-4D97-AF65-F5344CB8AC3E}">
        <p14:creationId xmlns:p14="http://schemas.microsoft.com/office/powerpoint/2010/main" val="256930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Select</a:t>
            </a:r>
            <a:r>
              <a:rPr lang="en-US" baseline="0" dirty="0" smtClean="0"/>
              <a:t> or decline dental</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19</a:t>
            </a:fld>
            <a:endParaRPr lang="en-US" dirty="0"/>
          </a:p>
        </p:txBody>
      </p:sp>
    </p:spTree>
    <p:extLst>
      <p:ext uri="{BB962C8B-B14F-4D97-AF65-F5344CB8AC3E}">
        <p14:creationId xmlns:p14="http://schemas.microsoft.com/office/powerpoint/2010/main" val="287202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you will be asked to enter the member information. </a:t>
            </a:r>
          </a:p>
          <a:p>
            <a:pPr marL="171450" indent="-171450">
              <a:buFont typeface="Arial" panose="020B0604020202020204" pitchFamily="34" charset="0"/>
              <a:buChar char="•"/>
            </a:pPr>
            <a:r>
              <a:rPr lang="en-US" baseline="0" dirty="0" smtClean="0"/>
              <a:t>Select the application source (online/telephonic). </a:t>
            </a:r>
          </a:p>
          <a:p>
            <a:endParaRPr lang="en-US" baseline="0" dirty="0" smtClean="0"/>
          </a:p>
          <a:p>
            <a:r>
              <a:rPr lang="en-US" baseline="0" dirty="0" smtClean="0"/>
              <a:t>If the application is taken on paper, you must submit the paper application. </a:t>
            </a:r>
          </a:p>
          <a:p>
            <a:r>
              <a:rPr lang="en-US" baseline="0" dirty="0" smtClean="0"/>
              <a:t>The plan selection will continue to display as you proceed through the application.</a:t>
            </a:r>
          </a:p>
          <a:p>
            <a:endParaRPr lang="en-US" baseline="0" dirty="0" smtClean="0"/>
          </a:p>
          <a:p>
            <a:r>
              <a:rPr lang="en-US" baseline="0" dirty="0" smtClean="0"/>
              <a:t>If an email address is entered, the member will receive a confirmation once the application has been submitted.</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20</a:t>
            </a:fld>
            <a:endParaRPr lang="en-US" dirty="0"/>
          </a:p>
        </p:txBody>
      </p:sp>
    </p:spTree>
    <p:extLst>
      <p:ext uri="{BB962C8B-B14F-4D97-AF65-F5344CB8AC3E}">
        <p14:creationId xmlns:p14="http://schemas.microsoft.com/office/powerpoint/2010/main" val="721466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the member’s complete</a:t>
            </a:r>
            <a:r>
              <a:rPr lang="en-US" baseline="0" dirty="0" smtClean="0"/>
              <a:t> address. The county must be selected before the ZIP can be entered.</a:t>
            </a:r>
          </a:p>
          <a:p>
            <a:endParaRPr lang="en-US" baseline="0" dirty="0" smtClean="0"/>
          </a:p>
          <a:p>
            <a:r>
              <a:rPr lang="en-US" baseline="0" dirty="0" smtClean="0"/>
              <a:t>PO Boxes are not allowed. If a PO Box is entered, you will not be able to move to the next step in the application process.</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21</a:t>
            </a:fld>
            <a:endParaRPr lang="en-US" dirty="0"/>
          </a:p>
        </p:txBody>
      </p:sp>
    </p:spTree>
    <p:extLst>
      <p:ext uri="{BB962C8B-B14F-4D97-AF65-F5344CB8AC3E}">
        <p14:creationId xmlns:p14="http://schemas.microsoft.com/office/powerpoint/2010/main" val="163154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1774">
              <a:buAutoNum type="arabicPeriod"/>
            </a:pPr>
            <a:r>
              <a:rPr lang="en-US" dirty="0" smtClean="0"/>
              <a:t>Senior</a:t>
            </a:r>
            <a:r>
              <a:rPr lang="en-US" baseline="0" dirty="0" smtClean="0"/>
              <a:t>Care Advantage application portal displays all plans available in the enrollee’s county of record.</a:t>
            </a:r>
          </a:p>
          <a:p>
            <a:pPr marL="228600" indent="-228600" defTabSz="931774">
              <a:buAutoNum type="arabicPeriod"/>
            </a:pPr>
            <a:r>
              <a:rPr lang="en-US" baseline="0" dirty="0" smtClean="0"/>
              <a:t>SeniorCare (Cost) premiums may now be paid through automatic deduction when the enrollee selects EFT.</a:t>
            </a:r>
          </a:p>
          <a:p>
            <a:pPr marL="228600" indent="-228600" defTabSz="931774">
              <a:buAutoNum type="arabicPeriod"/>
            </a:pPr>
            <a:r>
              <a:rPr lang="en-US" baseline="0" dirty="0" smtClean="0"/>
              <a:t>SSI deduction can take up to 60 days; a message now displays on the web application portal.</a:t>
            </a:r>
          </a:p>
          <a:p>
            <a:pPr marL="228600" indent="-228600" defTabSz="931774">
              <a:buAutoNum type="arabicPeriod"/>
            </a:pPr>
            <a:r>
              <a:rPr lang="en-US" baseline="0" dirty="0" smtClean="0"/>
              <a:t>Supporting documentation (i.e., new Medicare card, transplant documentation for ESRD, etc.) may now be uploaded as part of the application process. The documents will be stamped with the application confirmation number for our internal teams to process along with the application.</a:t>
            </a:r>
          </a:p>
          <a:p>
            <a:pPr marL="228600" indent="-228600" defTabSz="931774">
              <a:buAutoNum type="arabicPeriod"/>
            </a:pPr>
            <a:r>
              <a:rPr lang="en-US" baseline="0" dirty="0" smtClean="0"/>
              <a:t>Printable copies of the completed application are now available. Select print and a PDF will display.</a:t>
            </a:r>
          </a:p>
          <a:p>
            <a:pPr marL="228600" indent="-228600" defTabSz="931774">
              <a:buAutoNum type="arabicPeriod"/>
            </a:pPr>
            <a:r>
              <a:rPr lang="en-US" baseline="0" dirty="0" smtClean="0"/>
              <a:t>Customer Service and Sales Support phone numbers have been updated throughout the web application.</a:t>
            </a:r>
          </a:p>
          <a:p>
            <a:pPr marL="228600" indent="-228600" defTabSz="931774">
              <a:buAutoNum type="arabicPeriod"/>
            </a:pPr>
            <a:r>
              <a:rPr lang="en-US" baseline="0" dirty="0" smtClean="0"/>
              <a:t>SeniorCare (Cost) will sunset.  In the last year of the plan (2018), CMS limits enrollment to specific criteria. On 12/8, the web application logic will display to ensure enrollees met the CMS criteria.</a:t>
            </a:r>
            <a:endParaRPr lang="en-US" dirty="0" smtClean="0"/>
          </a:p>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4</a:t>
            </a:fld>
            <a:endParaRPr lang="en-US" dirty="0"/>
          </a:p>
        </p:txBody>
      </p:sp>
    </p:spTree>
    <p:extLst>
      <p:ext uri="{BB962C8B-B14F-4D97-AF65-F5344CB8AC3E}">
        <p14:creationId xmlns:p14="http://schemas.microsoft.com/office/powerpoint/2010/main" val="4193985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mailing address can be added.</a:t>
            </a:r>
          </a:p>
          <a:p>
            <a:pPr marL="171450" indent="-171450">
              <a:buFont typeface="Arial" panose="020B0604020202020204" pitchFamily="34" charset="0"/>
              <a:buChar char="•"/>
            </a:pPr>
            <a:r>
              <a:rPr lang="en-US" baseline="0" dirty="0" smtClean="0"/>
              <a:t>Check “I have a mailing address different from this address.”  Address fields will be displayed for the address to be entered.</a:t>
            </a:r>
          </a:p>
          <a:p>
            <a:pPr marL="171450" indent="-171450">
              <a:buFont typeface="Arial" panose="020B0604020202020204" pitchFamily="34" charset="0"/>
              <a:buChar char="•"/>
            </a:pPr>
            <a:r>
              <a:rPr lang="en-US" baseline="0" dirty="0" smtClean="0"/>
              <a:t>Add the mailing address</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22</a:t>
            </a:fld>
            <a:endParaRPr lang="en-US" dirty="0"/>
          </a:p>
        </p:txBody>
      </p:sp>
    </p:spTree>
    <p:extLst>
      <p:ext uri="{BB962C8B-B14F-4D97-AF65-F5344CB8AC3E}">
        <p14:creationId xmlns:p14="http://schemas.microsoft.com/office/powerpoint/2010/main" val="370245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23</a:t>
            </a:fld>
            <a:endParaRPr lang="en-US" dirty="0"/>
          </a:p>
        </p:txBody>
      </p:sp>
    </p:spTree>
    <p:extLst>
      <p:ext uri="{BB962C8B-B14F-4D97-AF65-F5344CB8AC3E}">
        <p14:creationId xmlns:p14="http://schemas.microsoft.com/office/powerpoint/2010/main" val="1347310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24</a:t>
            </a:fld>
            <a:endParaRPr lang="en-US" dirty="0"/>
          </a:p>
        </p:txBody>
      </p:sp>
    </p:spTree>
    <p:extLst>
      <p:ext uri="{BB962C8B-B14F-4D97-AF65-F5344CB8AC3E}">
        <p14:creationId xmlns:p14="http://schemas.microsoft.com/office/powerpoint/2010/main" val="247752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question will need to be completed before proceeding to the next step.</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25</a:t>
            </a:fld>
            <a:endParaRPr lang="en-US" dirty="0"/>
          </a:p>
        </p:txBody>
      </p:sp>
    </p:spTree>
    <p:extLst>
      <p:ext uri="{BB962C8B-B14F-4D97-AF65-F5344CB8AC3E}">
        <p14:creationId xmlns:p14="http://schemas.microsoft.com/office/powerpoint/2010/main" val="2056273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question will need to be completed before proceeding to the next step.</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26</a:t>
            </a:fld>
            <a:endParaRPr lang="en-US" dirty="0"/>
          </a:p>
        </p:txBody>
      </p:sp>
    </p:spTree>
    <p:extLst>
      <p:ext uri="{BB962C8B-B14F-4D97-AF65-F5344CB8AC3E}">
        <p14:creationId xmlns:p14="http://schemas.microsoft.com/office/powerpoint/2010/main" val="186826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Select payment</a:t>
            </a:r>
            <a:r>
              <a:rPr lang="en-US" baseline="0" dirty="0" smtClean="0"/>
              <a:t> option = Electronic Funds Transfer (EFT) and a drop down will appear to enter banking information (routing/account), the information will be secured and processed with the enrollee’s application.</a:t>
            </a:r>
          </a:p>
          <a:p>
            <a:pPr marL="171450" indent="-171450">
              <a:buFont typeface="Arial" panose="020B0604020202020204" pitchFamily="34" charset="0"/>
              <a:buChar char="•"/>
            </a:pPr>
            <a:r>
              <a:rPr lang="en-US" baseline="0" dirty="0" smtClean="0"/>
              <a:t>SSA deduction can take up to 60 days; a message now displays, informing agents/brokers/enrollees that payment will be due until SSA has accepted the transaction.</a:t>
            </a:r>
          </a:p>
          <a:p>
            <a:pPr marL="171450" indent="-171450">
              <a:buFont typeface="Arial" panose="020B0604020202020204" pitchFamily="34" charset="0"/>
              <a:buChar char="•"/>
            </a:pPr>
            <a:r>
              <a:rPr lang="en-US" baseline="0" dirty="0" smtClean="0"/>
              <a:t>Proceed to the next step</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9159C2F-3F32-45E5-BF08-809347723FC1}" type="slidenum">
              <a:rPr lang="en-US" smtClean="0"/>
              <a:t>27</a:t>
            </a:fld>
            <a:endParaRPr lang="en-US" dirty="0"/>
          </a:p>
        </p:txBody>
      </p:sp>
    </p:spTree>
    <p:extLst>
      <p:ext uri="{BB962C8B-B14F-4D97-AF65-F5344CB8AC3E}">
        <p14:creationId xmlns:p14="http://schemas.microsoft.com/office/powerpoint/2010/main" val="1395881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the disclosure statement will display.</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28</a:t>
            </a:fld>
            <a:endParaRPr lang="en-US" dirty="0"/>
          </a:p>
        </p:txBody>
      </p:sp>
    </p:spTree>
    <p:extLst>
      <p:ext uri="{BB962C8B-B14F-4D97-AF65-F5344CB8AC3E}">
        <p14:creationId xmlns:p14="http://schemas.microsoft.com/office/powerpoint/2010/main" val="174357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Enter the member name</a:t>
            </a:r>
          </a:p>
          <a:p>
            <a:pPr marL="171450" indent="-171450">
              <a:buFont typeface="Arial" panose="020B0604020202020204" pitchFamily="34" charset="0"/>
              <a:buChar char="•"/>
            </a:pPr>
            <a:r>
              <a:rPr lang="en-US" dirty="0" smtClean="0"/>
              <a:t>Enter</a:t>
            </a:r>
            <a:r>
              <a:rPr lang="en-US" baseline="0" dirty="0" smtClean="0"/>
              <a:t> the current date</a:t>
            </a:r>
          </a:p>
          <a:p>
            <a:pPr marL="171450" indent="-171450">
              <a:buFont typeface="Arial" panose="020B0604020202020204" pitchFamily="34" charset="0"/>
              <a:buChar char="•"/>
            </a:pPr>
            <a:r>
              <a:rPr lang="en-US" baseline="0" dirty="0" smtClean="0"/>
              <a:t>Select the “I read and understand the Summary of Benefits and the Evidence of Coverage for my chosen plan.”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If someone acting on the member’s behalf (i.e., Power of attorney) </a:t>
            </a:r>
          </a:p>
          <a:p>
            <a:pPr marL="171450" indent="-171450">
              <a:buFont typeface="Arial" panose="020B0604020202020204" pitchFamily="34" charset="0"/>
              <a:buChar char="•"/>
            </a:pPr>
            <a:r>
              <a:rPr lang="en-US" baseline="0" dirty="0" smtClean="0"/>
              <a:t>Select the ‘I am an agent or authorized rep of this person’; otherwise leave the box blank. </a:t>
            </a:r>
          </a:p>
          <a:p>
            <a:pPr marL="0" indent="0">
              <a:buFont typeface="Arial" panose="020B0604020202020204" pitchFamily="34" charset="0"/>
              <a:buNone/>
            </a:pPr>
            <a:r>
              <a:rPr lang="en-US" baseline="0" dirty="0" smtClean="0"/>
              <a:t>Agent/broker information should not be entered in this section. The agent/broker information is attached to the application based on the validate NPN entered at the start of the application.</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Select submit application</a:t>
            </a:r>
          </a:p>
        </p:txBody>
      </p:sp>
      <p:sp>
        <p:nvSpPr>
          <p:cNvPr id="4" name="Slide Number Placeholder 3"/>
          <p:cNvSpPr>
            <a:spLocks noGrp="1"/>
          </p:cNvSpPr>
          <p:nvPr>
            <p:ph type="sldNum" sz="quarter" idx="10"/>
          </p:nvPr>
        </p:nvSpPr>
        <p:spPr/>
        <p:txBody>
          <a:bodyPr/>
          <a:lstStyle/>
          <a:p>
            <a:fld id="{79159C2F-3F32-45E5-BF08-809347723FC1}" type="slidenum">
              <a:rPr lang="en-US" smtClean="0"/>
              <a:t>29</a:t>
            </a:fld>
            <a:endParaRPr lang="en-US" dirty="0"/>
          </a:p>
        </p:txBody>
      </p:sp>
    </p:spTree>
    <p:extLst>
      <p:ext uri="{BB962C8B-B14F-4D97-AF65-F5344CB8AC3E}">
        <p14:creationId xmlns:p14="http://schemas.microsoft.com/office/powerpoint/2010/main" val="3446270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electronic confirmation will display.</a:t>
            </a:r>
          </a:p>
          <a:p>
            <a:pPr marL="171450" indent="-171450">
              <a:buFont typeface="Arial" panose="020B0604020202020204" pitchFamily="34" charset="0"/>
              <a:buChar char="•"/>
            </a:pPr>
            <a:r>
              <a:rPr lang="en-US" baseline="0" dirty="0" smtClean="0"/>
              <a:t>Select ‘OK’</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30</a:t>
            </a:fld>
            <a:endParaRPr lang="en-US" dirty="0"/>
          </a:p>
        </p:txBody>
      </p:sp>
    </p:spTree>
    <p:extLst>
      <p:ext uri="{BB962C8B-B14F-4D97-AF65-F5344CB8AC3E}">
        <p14:creationId xmlns:p14="http://schemas.microsoft.com/office/powerpoint/2010/main" val="1486783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of 2017, you can upload supporting documentation to support special circumstance or other documentation necessary to complete the application such as: proof of kidney transplant, Medicare card if new to Medicare, etc. </a:t>
            </a:r>
          </a:p>
          <a:p>
            <a:endParaRPr lang="en-US" baseline="0" dirty="0" smtClean="0"/>
          </a:p>
          <a:p>
            <a:r>
              <a:rPr lang="en-US" baseline="0" dirty="0" smtClean="0"/>
              <a:t>If supporting documents are not required, select “No Documents to upload.”</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31</a:t>
            </a:fld>
            <a:endParaRPr lang="en-US" dirty="0"/>
          </a:p>
        </p:txBody>
      </p:sp>
    </p:spTree>
    <p:extLst>
      <p:ext uri="{BB962C8B-B14F-4D97-AF65-F5344CB8AC3E}">
        <p14:creationId xmlns:p14="http://schemas.microsoft.com/office/powerpoint/2010/main" val="249152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the enrollee’s county of record.</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5</a:t>
            </a:fld>
            <a:endParaRPr lang="en-US" dirty="0"/>
          </a:p>
        </p:txBody>
      </p:sp>
    </p:spTree>
    <p:extLst>
      <p:ext uri="{BB962C8B-B14F-4D97-AF65-F5344CB8AC3E}">
        <p14:creationId xmlns:p14="http://schemas.microsoft.com/office/powerpoint/2010/main" val="3130611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confirmation number will be the mechanism to track the application through the process. For 2018 applications, select print and a copy of the application will be available to print (refer to next slide).</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32</a:t>
            </a:fld>
            <a:endParaRPr lang="en-US" dirty="0"/>
          </a:p>
        </p:txBody>
      </p:sp>
    </p:spTree>
    <p:extLst>
      <p:ext uri="{BB962C8B-B14F-4D97-AF65-F5344CB8AC3E}">
        <p14:creationId xmlns:p14="http://schemas.microsoft.com/office/powerpoint/2010/main" val="728281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33</a:t>
            </a:fld>
            <a:endParaRPr lang="en-US" dirty="0"/>
          </a:p>
        </p:txBody>
      </p:sp>
    </p:spTree>
    <p:extLst>
      <p:ext uri="{BB962C8B-B14F-4D97-AF65-F5344CB8AC3E}">
        <p14:creationId xmlns:p14="http://schemas.microsoft.com/office/powerpoint/2010/main" val="135315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section explains the steps in the application process.</a:t>
            </a:r>
          </a:p>
          <a:p>
            <a:pPr marL="171450" indent="-171450">
              <a:buFont typeface="Arial" panose="020B0604020202020204" pitchFamily="34" charset="0"/>
              <a:buChar char="•"/>
            </a:pPr>
            <a:r>
              <a:rPr lang="en-US" baseline="0" dirty="0" smtClean="0"/>
              <a:t>Once the application has been submitted, allow 24 hours for the app to update our systems.</a:t>
            </a:r>
          </a:p>
          <a:p>
            <a:pPr marL="171450" indent="-171450">
              <a:buFont typeface="Arial" panose="020B0604020202020204" pitchFamily="34" charset="0"/>
              <a:buChar char="•"/>
            </a:pPr>
            <a:r>
              <a:rPr lang="en-US" baseline="0" dirty="0" smtClean="0"/>
              <a:t>The application will be submitted to Medicare.  If additional information is required, we will reach out to the member to complete the application process. </a:t>
            </a:r>
          </a:p>
          <a:p>
            <a:pPr marL="171450" indent="-171450">
              <a:buFont typeface="Arial" panose="020B0604020202020204" pitchFamily="34" charset="0"/>
              <a:buChar char="•"/>
            </a:pPr>
            <a:r>
              <a:rPr lang="en-US" baseline="0" dirty="0" smtClean="0"/>
              <a:t>Medicare will confirm the application and send us back confirmation.</a:t>
            </a:r>
          </a:p>
          <a:p>
            <a:pPr marL="171450" indent="-171450">
              <a:buFont typeface="Arial" panose="020B0604020202020204" pitchFamily="34" charset="0"/>
              <a:buChar char="•"/>
            </a:pPr>
            <a:r>
              <a:rPr lang="en-US" baseline="0" dirty="0" smtClean="0"/>
              <a:t>We will update the membership system and  send a confirmation letter and ID card out to the member. </a:t>
            </a:r>
          </a:p>
          <a:p>
            <a:pPr marL="171450" indent="-171450">
              <a:buFont typeface="Arial" panose="020B0604020202020204" pitchFamily="34" charset="0"/>
              <a:buChar char="•"/>
            </a:pPr>
            <a:r>
              <a:rPr lang="en-US" baseline="0" dirty="0" smtClean="0"/>
              <a:t>New customer service number for 2018 is </a:t>
            </a:r>
            <a:r>
              <a:rPr lang="en-US" b="1" baseline="0" dirty="0" smtClean="0"/>
              <a:t>866-334-3141.</a:t>
            </a:r>
          </a:p>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34</a:t>
            </a:fld>
            <a:endParaRPr lang="en-US" dirty="0"/>
          </a:p>
        </p:txBody>
      </p:sp>
    </p:spTree>
    <p:extLst>
      <p:ext uri="{BB962C8B-B14F-4D97-AF65-F5344CB8AC3E}">
        <p14:creationId xmlns:p14="http://schemas.microsoft.com/office/powerpoint/2010/main" val="3945588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Cost plan contract with Medicare will end December 31, 2018. With this closure, CMS requires plans to limit enrollment and enrollees must meet the following special circumstances:</a:t>
            </a:r>
          </a:p>
          <a:p>
            <a:pPr lvl="2">
              <a:lnSpc>
                <a:spcPct val="150000"/>
              </a:lnSpc>
            </a:pPr>
            <a:r>
              <a:rPr lang="en-US" sz="1200" kern="1200" dirty="0" smtClean="0">
                <a:solidFill>
                  <a:schemeClr val="tx1"/>
                </a:solidFill>
                <a:effectLst/>
                <a:latin typeface="+mn-lt"/>
                <a:ea typeface="+mn-ea"/>
                <a:cs typeface="+mn-cs"/>
              </a:rPr>
              <a:t>1. Accepted from spouses of current SeniorCare members.</a:t>
            </a:r>
          </a:p>
          <a:p>
            <a:pPr lvl="2">
              <a:lnSpc>
                <a:spcPct val="150000"/>
              </a:lnSpc>
            </a:pPr>
            <a:r>
              <a:rPr lang="en-US" sz="1200" kern="1200" dirty="0" smtClean="0">
                <a:solidFill>
                  <a:schemeClr val="tx1"/>
                </a:solidFill>
                <a:effectLst/>
                <a:latin typeface="+mn-lt"/>
                <a:ea typeface="+mn-ea"/>
                <a:cs typeface="+mn-cs"/>
              </a:rPr>
              <a:t>2. Accepted from individuals who are currently covered by a Scott and White Health Plan or Insurance Company of Scott and White employer group health plan, and elects to enroll into SeniorCare on or after application date = 12/08/2017, for an effective date of 1/1/2018 or later.</a:t>
            </a:r>
          </a:p>
          <a:p>
            <a:pPr lvl="2">
              <a:lnSpc>
                <a:spcPct val="150000"/>
              </a:lnSpc>
            </a:pPr>
            <a:r>
              <a:rPr lang="en-US" sz="1200" kern="1200" dirty="0" smtClean="0">
                <a:solidFill>
                  <a:schemeClr val="tx1"/>
                </a:solidFill>
                <a:effectLst/>
                <a:latin typeface="+mn-lt"/>
                <a:ea typeface="+mn-ea"/>
                <a:cs typeface="+mn-cs"/>
              </a:rPr>
              <a:t>3. Accepted from individuals who age in (turn/will turn 65) or become entitled to Part A benefits, or were enrolled under Part B, </a:t>
            </a:r>
            <a:r>
              <a:rPr lang="en-US" sz="1200" u="sng"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were enrolled in a plan in an individual or other plan with SWHP or Insurance Company of Scott and White (ICSW). </a:t>
            </a:r>
          </a:p>
          <a:p>
            <a:r>
              <a:rPr lang="en-US" baseline="0" dirty="0" smtClean="0"/>
              <a:t> </a:t>
            </a:r>
          </a:p>
          <a:p>
            <a:r>
              <a:rPr lang="en-US" baseline="0" dirty="0" smtClean="0"/>
              <a:t>This page will display and must be completed prior to completing the enrollment application. Enrollees will not be able to initiate an application, and must contact an agent to enroll.</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35</a:t>
            </a:fld>
            <a:endParaRPr lang="en-US" dirty="0"/>
          </a:p>
        </p:txBody>
      </p:sp>
    </p:spTree>
    <p:extLst>
      <p:ext uri="{BB962C8B-B14F-4D97-AF65-F5344CB8AC3E}">
        <p14:creationId xmlns:p14="http://schemas.microsoft.com/office/powerpoint/2010/main" val="2365716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37</a:t>
            </a:fld>
            <a:endParaRPr lang="en-US" dirty="0"/>
          </a:p>
        </p:txBody>
      </p:sp>
    </p:spTree>
    <p:extLst>
      <p:ext uri="{BB962C8B-B14F-4D97-AF65-F5344CB8AC3E}">
        <p14:creationId xmlns:p14="http://schemas.microsoft.com/office/powerpoint/2010/main" val="1126511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will start mailing new</a:t>
            </a:r>
            <a:r>
              <a:rPr lang="en-US" baseline="0" dirty="0" smtClean="0"/>
              <a:t> Medicare cards in 2018.  Beneficiaries will be issued a unique “MBI” Medicare Beneficiary Identifier that will replace the Medicare Claim number or HICN.  CMS will allow a transition period from April 2018 – December 2018, after all transactions MUST use the MBI.</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40</a:t>
            </a:fld>
            <a:endParaRPr lang="en-US" dirty="0"/>
          </a:p>
        </p:txBody>
      </p:sp>
    </p:spTree>
    <p:extLst>
      <p:ext uri="{BB962C8B-B14F-4D97-AF65-F5344CB8AC3E}">
        <p14:creationId xmlns:p14="http://schemas.microsoft.com/office/powerpoint/2010/main" val="430562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41</a:t>
            </a:fld>
            <a:endParaRPr lang="en-US" dirty="0"/>
          </a:p>
        </p:txBody>
      </p:sp>
    </p:spTree>
    <p:extLst>
      <p:ext uri="{BB962C8B-B14F-4D97-AF65-F5344CB8AC3E}">
        <p14:creationId xmlns:p14="http://schemas.microsoft.com/office/powerpoint/2010/main" val="182056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Beneficiaries</a:t>
            </a:r>
            <a:r>
              <a:rPr lang="en-US" baseline="0" dirty="0" smtClean="0"/>
              <a:t> may also be covered by a Medicaid HMO.</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42</a:t>
            </a:fld>
            <a:endParaRPr lang="en-US" dirty="0"/>
          </a:p>
        </p:txBody>
      </p:sp>
    </p:spTree>
    <p:extLst>
      <p:ext uri="{BB962C8B-B14F-4D97-AF65-F5344CB8AC3E}">
        <p14:creationId xmlns:p14="http://schemas.microsoft.com/office/powerpoint/2010/main" val="375930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Available</a:t>
            </a:r>
            <a:r>
              <a:rPr lang="en-US" baseline="0" dirty="0" smtClean="0"/>
              <a:t> plan options will display.</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6</a:t>
            </a:fld>
            <a:endParaRPr lang="en-US" dirty="0"/>
          </a:p>
        </p:txBody>
      </p:sp>
    </p:spTree>
    <p:extLst>
      <p:ext uri="{BB962C8B-B14F-4D97-AF65-F5344CB8AC3E}">
        <p14:creationId xmlns:p14="http://schemas.microsoft.com/office/powerpoint/2010/main" val="251890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Welcome to the</a:t>
            </a:r>
            <a:r>
              <a:rPr lang="en-US" baseline="0" dirty="0" smtClean="0"/>
              <a:t> Home screen! Agents/brokers and enrollees will use the portal to submit an enrollment for Senior Care and Vital Traditions. The Senior Care website has been used to create this training document. Both websites navigate exactly the same, with slight visual differences. </a:t>
            </a:r>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7</a:t>
            </a:fld>
            <a:endParaRPr lang="en-US" dirty="0"/>
          </a:p>
        </p:txBody>
      </p:sp>
    </p:spTree>
    <p:extLst>
      <p:ext uri="{BB962C8B-B14F-4D97-AF65-F5344CB8AC3E}">
        <p14:creationId xmlns:p14="http://schemas.microsoft.com/office/powerpoint/2010/main" val="121808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Select Broker/</a:t>
            </a:r>
            <a:r>
              <a:rPr lang="en-US" baseline="0" dirty="0" smtClean="0"/>
              <a:t> Agent</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8</a:t>
            </a:fld>
            <a:endParaRPr lang="en-US" dirty="0"/>
          </a:p>
        </p:txBody>
      </p:sp>
    </p:spTree>
    <p:extLst>
      <p:ext uri="{BB962C8B-B14F-4D97-AF65-F5344CB8AC3E}">
        <p14:creationId xmlns:p14="http://schemas.microsoft.com/office/powerpoint/2010/main" val="230028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Enter your NPN – writing number is not acceptable</a:t>
            </a:r>
          </a:p>
          <a:p>
            <a:pPr marL="171450" indent="-171450">
              <a:buFont typeface="Arial" panose="020B0604020202020204" pitchFamily="34" charset="0"/>
              <a:buChar char="•"/>
            </a:pPr>
            <a:r>
              <a:rPr lang="en-US" baseline="0" dirty="0" smtClean="0"/>
              <a:t>Enter last name</a:t>
            </a:r>
          </a:p>
          <a:p>
            <a:pPr marL="171450" indent="-171450">
              <a:buFont typeface="Arial" panose="020B0604020202020204" pitchFamily="34" charset="0"/>
              <a:buChar char="•"/>
            </a:pPr>
            <a:r>
              <a:rPr lang="en-US" baseline="0" dirty="0" smtClean="0"/>
              <a:t>Select Validate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Any field marked with an asterisk (*) is a required field. If left blank, you will not be able to move to the next step. Currently, the tool does not display the missing field.</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9</a:t>
            </a:fld>
            <a:endParaRPr lang="en-US" dirty="0"/>
          </a:p>
        </p:txBody>
      </p:sp>
    </p:spTree>
    <p:extLst>
      <p:ext uri="{BB962C8B-B14F-4D97-AF65-F5344CB8AC3E}">
        <p14:creationId xmlns:p14="http://schemas.microsoft.com/office/powerpoint/2010/main" val="261349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agent/broker enters the incorrect information, or the agent/broker is not on the “ready to sell” feed from </a:t>
            </a:r>
            <a:r>
              <a:rPr lang="en-US" baseline="0" dirty="0" err="1" smtClean="0"/>
              <a:t>Calidus</a:t>
            </a:r>
            <a:r>
              <a:rPr lang="en-US" baseline="0" dirty="0" smtClean="0"/>
              <a:t>, the agent/broker will receive an error message and will not be able to continue with the application. The agent/broker will need to contact agent support for more details.</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10</a:t>
            </a:fld>
            <a:endParaRPr lang="en-US" dirty="0"/>
          </a:p>
        </p:txBody>
      </p:sp>
    </p:spTree>
    <p:extLst>
      <p:ext uri="{BB962C8B-B14F-4D97-AF65-F5344CB8AC3E}">
        <p14:creationId xmlns:p14="http://schemas.microsoft.com/office/powerpoint/2010/main" val="331041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Once the NPN has been validated, the agent/broker will need to check</a:t>
            </a:r>
            <a:r>
              <a:rPr lang="en-US" baseline="0" dirty="0" smtClean="0"/>
              <a:t> the box attesting to the scope of appointment message, if applicable.</a:t>
            </a:r>
          </a:p>
          <a:p>
            <a:pPr marL="171450" indent="-171450">
              <a:buFont typeface="Arial" panose="020B0604020202020204" pitchFamily="34" charset="0"/>
              <a:buChar char="•"/>
            </a:pPr>
            <a:r>
              <a:rPr lang="en-US" baseline="0" dirty="0" smtClean="0"/>
              <a:t>Select continue.</a:t>
            </a:r>
            <a:endParaRPr lang="en-US" dirty="0"/>
          </a:p>
        </p:txBody>
      </p:sp>
      <p:sp>
        <p:nvSpPr>
          <p:cNvPr id="4" name="Slide Number Placeholder 3"/>
          <p:cNvSpPr>
            <a:spLocks noGrp="1"/>
          </p:cNvSpPr>
          <p:nvPr>
            <p:ph type="sldNum" sz="quarter" idx="10"/>
          </p:nvPr>
        </p:nvSpPr>
        <p:spPr/>
        <p:txBody>
          <a:bodyPr/>
          <a:lstStyle/>
          <a:p>
            <a:fld id="{79159C2F-3F32-45E5-BF08-809347723FC1}" type="slidenum">
              <a:rPr lang="en-US" smtClean="0"/>
              <a:t>11</a:t>
            </a:fld>
            <a:endParaRPr lang="en-US" dirty="0"/>
          </a:p>
        </p:txBody>
      </p:sp>
    </p:spTree>
    <p:extLst>
      <p:ext uri="{BB962C8B-B14F-4D97-AF65-F5344CB8AC3E}">
        <p14:creationId xmlns:p14="http://schemas.microsoft.com/office/powerpoint/2010/main" val="1969266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22499-448C-4B86-B3C0-00DD4B413365}"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487365"/>
            <a:ext cx="1371600" cy="1371600"/>
          </a:xfrm>
          <a:prstGeom prst="rect">
            <a:avLst/>
          </a:prstGeom>
        </p:spPr>
      </p:pic>
    </p:spTree>
    <p:extLst>
      <p:ext uri="{BB962C8B-B14F-4D97-AF65-F5344CB8AC3E}">
        <p14:creationId xmlns:p14="http://schemas.microsoft.com/office/powerpoint/2010/main" val="136423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76755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A868D-2B0F-438C-B0FE-0DCAB5BC2B54}"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381000"/>
            <a:ext cx="1371600" cy="1371600"/>
          </a:xfrm>
          <a:prstGeom prst="rect">
            <a:avLst/>
          </a:prstGeom>
        </p:spPr>
      </p:pic>
    </p:spTree>
    <p:extLst>
      <p:ext uri="{BB962C8B-B14F-4D97-AF65-F5344CB8AC3E}">
        <p14:creationId xmlns:p14="http://schemas.microsoft.com/office/powerpoint/2010/main" val="253032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66846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137960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2434734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1421423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377741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3105762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4060879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134174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4051989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91CC6-4B0C-4462-8FBE-0A9F623112CB}"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A868D-2B0F-438C-B0FE-0DCAB5BC2B54}" type="slidenum">
              <a:rPr lang="en-US" smtClean="0"/>
              <a:t>‹#›</a:t>
            </a:fld>
            <a:endParaRPr lang="en-US" dirty="0"/>
          </a:p>
        </p:txBody>
      </p:sp>
    </p:spTree>
    <p:extLst>
      <p:ext uri="{BB962C8B-B14F-4D97-AF65-F5344CB8AC3E}">
        <p14:creationId xmlns:p14="http://schemas.microsoft.com/office/powerpoint/2010/main" val="2510254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ange Arc w/G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1DD366-FC7A-407F-885E-E29295C568AA}" type="datetimeFigureOut">
              <a:rPr lang="en-US" smtClean="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EA6694-1996-40F8-A2FF-D66C459F516D}" type="slidenum">
              <a:rPr lang="en-US" smtClean="0"/>
              <a:t>‹#›</a:t>
            </a:fld>
            <a:endParaRPr lang="en-US" dirty="0"/>
          </a:p>
        </p:txBody>
      </p:sp>
      <p:sp>
        <p:nvSpPr>
          <p:cNvPr id="6" name="Text Placeholder 2"/>
          <p:cNvSpPr>
            <a:spLocks noGrp="1"/>
          </p:cNvSpPr>
          <p:nvPr>
            <p:ph idx="1"/>
          </p:nvPr>
        </p:nvSpPr>
        <p:spPr>
          <a:xfrm>
            <a:off x="457200" y="1600200"/>
            <a:ext cx="6324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0680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D7659-48A0-411C-A73E-9E9C9F213E32}" type="datetimeFigureOut">
              <a:rPr lang="en-US" smtClean="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361F3E-8344-4056-971C-1A4701619CF1}" type="slidenum">
              <a:rPr lang="en-US" smtClean="0"/>
              <a:t>‹#›</a:t>
            </a:fld>
            <a:endParaRPr lang="en-US" dirty="0"/>
          </a:p>
        </p:txBody>
      </p:sp>
      <p:sp>
        <p:nvSpPr>
          <p:cNvPr id="6" name="Text Placeholder 2"/>
          <p:cNvSpPr>
            <a:spLocks noGrp="1"/>
          </p:cNvSpPr>
          <p:nvPr>
            <p:ph idx="1"/>
          </p:nvPr>
        </p:nvSpPr>
        <p:spPr>
          <a:xfrm>
            <a:off x="457200" y="1600200"/>
            <a:ext cx="6324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7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254368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51308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155854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283966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321832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248425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E3781-23F0-4FA6-9D98-DC293B2E94F1}"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D22499-448C-4B86-B3C0-00DD4B413365}" type="slidenum">
              <a:rPr lang="en-US" smtClean="0"/>
              <a:t>‹#›</a:t>
            </a:fld>
            <a:endParaRPr lang="en-US" dirty="0"/>
          </a:p>
        </p:txBody>
      </p:sp>
    </p:spTree>
    <p:extLst>
      <p:ext uri="{BB962C8B-B14F-4D97-AF65-F5344CB8AC3E}">
        <p14:creationId xmlns:p14="http://schemas.microsoft.com/office/powerpoint/2010/main" val="168798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2.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theme" Target="../theme/theme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274638"/>
            <a:ext cx="5334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E3781-23F0-4FA6-9D98-DC293B2E94F1}"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22499-448C-4B86-B3C0-00DD4B413365}" type="slidenum">
              <a:rPr lang="en-US" smtClean="0"/>
              <a:t>‹#›</a:t>
            </a:fld>
            <a:endParaRPr lang="en-US" dirty="0"/>
          </a:p>
        </p:txBody>
      </p:sp>
      <p:pic>
        <p:nvPicPr>
          <p:cNvPr id="7" name="Picture 6" descr="icon bottom right corner.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a:off x="-7716" y="0"/>
            <a:ext cx="4114800" cy="1487424"/>
          </a:xfrm>
          <a:prstGeom prst="rect">
            <a:avLst/>
          </a:prstGeom>
        </p:spPr>
      </p:pic>
    </p:spTree>
    <p:extLst>
      <p:ext uri="{BB962C8B-B14F-4D97-AF65-F5344CB8AC3E}">
        <p14:creationId xmlns:p14="http://schemas.microsoft.com/office/powerpoint/2010/main" val="18049631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Lst>
  <p:txStyles>
    <p:titleStyle>
      <a:lvl1pPr algn="l" defTabSz="914400" rtl="0" eaLnBrk="1" latinLnBrk="0" hangingPunct="1">
        <a:spcBef>
          <a:spcPct val="0"/>
        </a:spcBef>
        <a:buNone/>
        <a:defRPr sz="3600" kern="1200">
          <a:solidFill>
            <a:srgbClr val="002060"/>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rgbClr val="002060"/>
        </a:buClr>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002060"/>
        </a:buClr>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rgbClr val="002060"/>
        </a:buClr>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91CC6-4B0C-4462-8FBE-0A9F623112CB}"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A868D-2B0F-438C-B0FE-0DCAB5BC2B54}" type="slidenum">
              <a:rPr lang="en-US" smtClean="0"/>
              <a:t>‹#›</a:t>
            </a:fld>
            <a:endParaRPr lang="en-US" dirty="0"/>
          </a:p>
        </p:txBody>
      </p:sp>
      <p:pic>
        <p:nvPicPr>
          <p:cNvPr id="7" name="Picture 6" descr="icon bottom right corner.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29805" y="5370576"/>
            <a:ext cx="4114800" cy="1487424"/>
          </a:xfrm>
          <a:prstGeom prst="rect">
            <a:avLst/>
          </a:prstGeom>
        </p:spPr>
      </p:pic>
    </p:spTree>
    <p:extLst>
      <p:ext uri="{BB962C8B-B14F-4D97-AF65-F5344CB8AC3E}">
        <p14:creationId xmlns:p14="http://schemas.microsoft.com/office/powerpoint/2010/main" val="36569869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Clr>
          <a:srgbClr val="002060"/>
        </a:buClr>
        <a:buFont typeface="Arial" panose="020B0604020202020204" pitchFamily="34" charset="0"/>
        <a:buChar char="•"/>
        <a:defRPr sz="2400" kern="1200">
          <a:solidFill>
            <a:srgbClr val="002060"/>
          </a:solidFill>
          <a:latin typeface="+mn-lt"/>
          <a:ea typeface="+mn-ea"/>
          <a:cs typeface="+mn-cs"/>
        </a:defRPr>
      </a:lvl1pPr>
      <a:lvl2pPr marL="742950" indent="-285750" algn="l" defTabSz="914400" rtl="0" eaLnBrk="1" latinLnBrk="0" hangingPunct="1">
        <a:spcBef>
          <a:spcPct val="20000"/>
        </a:spcBef>
        <a:buClr>
          <a:srgbClr val="002060"/>
        </a:buClr>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1800" kern="1200">
          <a:solidFill>
            <a:srgbClr val="002060"/>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sz="1600" kern="1200">
          <a:solidFill>
            <a:srgbClr val="002060"/>
          </a:solidFill>
          <a:latin typeface="+mn-lt"/>
          <a:ea typeface="+mn-ea"/>
          <a:cs typeface="+mn-cs"/>
        </a:defRPr>
      </a:lvl4pPr>
      <a:lvl5pPr marL="2057400" indent="-228600" algn="l" defTabSz="914400" rtl="0" eaLnBrk="1" latinLnBrk="0" hangingPunct="1">
        <a:spcBef>
          <a:spcPct val="20000"/>
        </a:spcBef>
        <a:buClr>
          <a:srgbClr val="002060"/>
        </a:buClr>
        <a:buFont typeface="Arial" panose="020B0604020202020204" pitchFamily="34" charset="0"/>
        <a:buChar char="»"/>
        <a:defRPr sz="16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324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324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DD366-FC7A-407F-885E-E29295C568AA}"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A6694-1996-40F8-A2FF-D66C459F516D}" type="slidenum">
              <a:rPr lang="en-US" smtClean="0"/>
              <a:t>‹#›</a:t>
            </a:fld>
            <a:endParaRPr lang="en-US" dirty="0"/>
          </a:p>
        </p:txBody>
      </p:sp>
      <p:pic>
        <p:nvPicPr>
          <p:cNvPr id="10" name="Picture 9" descr="icon top left corner.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0" y="5370576"/>
            <a:ext cx="4114800" cy="1487424"/>
          </a:xfrm>
          <a:prstGeom prst="rect">
            <a:avLst/>
          </a:prstGeom>
        </p:spPr>
      </p:pic>
    </p:spTree>
    <p:extLst>
      <p:ext uri="{BB962C8B-B14F-4D97-AF65-F5344CB8AC3E}">
        <p14:creationId xmlns:p14="http://schemas.microsoft.com/office/powerpoint/2010/main" val="741258794"/>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spcBef>
          <a:spcPct val="0"/>
        </a:spcBef>
        <a:buNone/>
        <a:defRPr sz="3200" kern="1200">
          <a:solidFill>
            <a:srgbClr val="002060"/>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rgbClr val="FFC000"/>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C000"/>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rgbClr val="FFC000"/>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867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324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D7659-48A0-411C-A73E-9E9C9F213E32}"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61F3E-8344-4056-971C-1A4701619CF1}" type="slidenum">
              <a:rPr lang="en-US" smtClean="0"/>
              <a:t>‹#›</a:t>
            </a:fld>
            <a:endParaRPr lang="en-US" dirty="0"/>
          </a:p>
        </p:txBody>
      </p:sp>
      <p:pic>
        <p:nvPicPr>
          <p:cNvPr id="7" name="Picture 6" descr="icon top left corner.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0" y="5370576"/>
            <a:ext cx="4114800" cy="1487424"/>
          </a:xfrm>
          <a:prstGeom prst="rect">
            <a:avLst/>
          </a:prstGeom>
        </p:spPr>
      </p:pic>
    </p:spTree>
    <p:extLst>
      <p:ext uri="{BB962C8B-B14F-4D97-AF65-F5344CB8AC3E}">
        <p14:creationId xmlns:p14="http://schemas.microsoft.com/office/powerpoint/2010/main" val="324588125"/>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spcBef>
          <a:spcPct val="0"/>
        </a:spcBef>
        <a:buNone/>
        <a:defRPr sz="32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rgbClr val="FFC000"/>
        </a:buClr>
        <a:buFont typeface="Arial" panose="020B0604020202020204" pitchFamily="34" charset="0"/>
        <a:buChar char="•"/>
        <a:defRPr sz="2800" kern="1200">
          <a:solidFill>
            <a:srgbClr val="002060"/>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4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C000"/>
        </a:buClr>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rgbClr val="FFC000"/>
        </a:buClr>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990600"/>
            <a:ext cx="2895600" cy="2743200"/>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5181600" y="1600200"/>
            <a:ext cx="35052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Click to edit </a:t>
            </a: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lvl="0"/>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E5344-BA72-481F-BF90-DEC56ADCFBAF}"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80316-B43E-487A-9672-7ADB9578BE69}" type="slidenum">
              <a:rPr lang="en-US" smtClean="0"/>
              <a:t>‹#›</a:t>
            </a:fld>
            <a:endParaRPr lang="en-US" dirty="0"/>
          </a:p>
        </p:txBody>
      </p:sp>
      <p:pic>
        <p:nvPicPr>
          <p:cNvPr id="9" name="Picture 8" descr="icon bottom right corner.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9805" y="5370576"/>
            <a:ext cx="4114800" cy="1487424"/>
          </a:xfrm>
          <a:prstGeom prst="rect">
            <a:avLst/>
          </a:prstGeom>
        </p:spPr>
      </p:pic>
    </p:spTree>
    <p:extLst>
      <p:ext uri="{BB962C8B-B14F-4D97-AF65-F5344CB8AC3E}">
        <p14:creationId xmlns:p14="http://schemas.microsoft.com/office/powerpoint/2010/main" val="3232245568"/>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3600" kern="1200">
          <a:solidFill>
            <a:schemeClr val="tx1"/>
          </a:solidFill>
          <a:latin typeface="Century Gothic" panose="020B0502020202020204" pitchFamily="34" charset="0"/>
          <a:ea typeface="+mj-ea"/>
          <a:cs typeface="+mj-cs"/>
        </a:defRPr>
      </a:lvl1pPr>
    </p:titleStyle>
    <p:bodyStyle>
      <a:lvl1pPr marL="0" marR="0" indent="0" algn="l" defTabSz="914400" rtl="0" eaLnBrk="1" fontAlgn="auto" latinLnBrk="0" hangingPunct="1">
        <a:lnSpc>
          <a:spcPct val="100000"/>
        </a:lnSpc>
        <a:spcBef>
          <a:spcPct val="20000"/>
        </a:spcBef>
        <a:spcAft>
          <a:spcPts val="0"/>
        </a:spcAft>
        <a:buClr>
          <a:srgbClr val="FFC000"/>
        </a:buClr>
        <a:buSzTx/>
        <a:buFont typeface="Arial" panose="020B0604020202020204" pitchFamily="34" charset="0"/>
        <a:buNone/>
        <a:tabLst/>
        <a:defRPr sz="3200" kern="1200" baseline="0">
          <a:solidFill>
            <a:srgbClr val="002060"/>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2819400" cy="4525963"/>
          </a:xfrm>
          <a:prstGeom prst="rect">
            <a:avLst/>
          </a:prstGeom>
        </p:spPr>
        <p:txBody>
          <a:bodyPr vert="horz" lIns="91440" tIns="45720" rIns="91440" bIns="45720" rtlCol="0">
            <a:normAutofit/>
          </a:bodyPr>
          <a:lstStyle/>
          <a:p>
            <a:pPr lvl="0"/>
            <a:r>
              <a:rPr lang="en-US" dirty="0" smtClean="0"/>
              <a:t>Click to edit </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78E09-431E-4533-AF1F-C719E4332623}"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13B12-4F42-48A5-8811-D477233708BB}" type="slidenum">
              <a:rPr lang="en-US" smtClean="0"/>
              <a:t>‹#›</a:t>
            </a:fld>
            <a:endParaRPr lang="en-US" dirty="0"/>
          </a:p>
        </p:txBody>
      </p:sp>
      <p:sp>
        <p:nvSpPr>
          <p:cNvPr id="7" name="Content Placeholder 5"/>
          <p:cNvSpPr txBox="1">
            <a:spLocks/>
          </p:cNvSpPr>
          <p:nvPr userDrawn="1"/>
        </p:nvSpPr>
        <p:spPr>
          <a:xfrm>
            <a:off x="3962401" y="2174875"/>
            <a:ext cx="4724400" cy="3951288"/>
          </a:xfrm>
          <a:prstGeom prst="rect">
            <a:avLst/>
          </a:prstGeom>
        </p:spPr>
        <p:txBody>
          <a:bodyPr/>
          <a:lstStyle>
            <a:lvl1pPr marL="342900" indent="-342900" algn="l" defTabSz="914400" rtl="0" eaLnBrk="1" latinLnBrk="0" hangingPunct="1">
              <a:spcBef>
                <a:spcPct val="20000"/>
              </a:spcBef>
              <a:buClr>
                <a:srgbClr val="00B0F0"/>
              </a:buClr>
              <a:buFont typeface="Arial" panose="020B0604020202020204" pitchFamily="34" charset="0"/>
              <a:buChar char="•"/>
              <a:defRPr sz="2400" kern="1200">
                <a:solidFill>
                  <a:srgbClr val="002060"/>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00B0F0"/>
              </a:buClr>
              <a:buFont typeface="Arial" panose="020B0604020202020204" pitchFamily="34" charset="0"/>
              <a:buChar char="–"/>
              <a:defRPr sz="20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rgbClr val="00B0F0"/>
              </a:buClr>
              <a:buFont typeface="Arial" panose="020B0604020202020204" pitchFamily="34" charset="0"/>
              <a:buChar char="•"/>
              <a:defRPr sz="18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00B0F0"/>
              </a:buClr>
              <a:buFont typeface="Arial" panose="020B0604020202020204" pitchFamily="34" charset="0"/>
              <a:buChar char="–"/>
              <a:defRPr sz="16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rgbClr val="00B0F0"/>
              </a:buClr>
              <a:buFont typeface="Arial" panose="020B0604020202020204" pitchFamily="34" charset="0"/>
              <a:buChar char="»"/>
              <a:defRPr sz="16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 Placeholder 4"/>
          <p:cNvSpPr txBox="1">
            <a:spLocks/>
          </p:cNvSpPr>
          <p:nvPr userDrawn="1"/>
        </p:nvSpPr>
        <p:spPr>
          <a:xfrm>
            <a:off x="3962401" y="1535113"/>
            <a:ext cx="4724400" cy="639762"/>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kern="1200">
                <a:solidFill>
                  <a:srgbClr val="002060"/>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Click to edit Master text styles</a:t>
            </a:r>
          </a:p>
        </p:txBody>
      </p:sp>
    </p:spTree>
    <p:extLst>
      <p:ext uri="{BB962C8B-B14F-4D97-AF65-F5344CB8AC3E}">
        <p14:creationId xmlns:p14="http://schemas.microsoft.com/office/powerpoint/2010/main" val="23896191"/>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0B284-AA22-4FB1-B51C-BFC826CE0D22}"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FCA67-FE74-480B-925F-C6797947DA90}" type="slidenum">
              <a:rPr lang="en-US" smtClean="0"/>
              <a:t>‹#›</a:t>
            </a:fld>
            <a:endParaRPr lang="en-US" dirty="0"/>
          </a:p>
        </p:txBody>
      </p:sp>
      <p:sp>
        <p:nvSpPr>
          <p:cNvPr id="7" name="Title 1"/>
          <p:cNvSpPr txBox="1">
            <a:spLocks/>
          </p:cNvSpPr>
          <p:nvPr userDrawn="1"/>
        </p:nvSpPr>
        <p:spPr>
          <a:xfrm>
            <a:off x="685800" y="2130425"/>
            <a:ext cx="5562600" cy="1470025"/>
          </a:xfrm>
          <a:prstGeom prst="rect">
            <a:avLst/>
          </a:prstGeom>
        </p:spPr>
        <p:txBody>
          <a:bodyPr/>
          <a:lstStyle>
            <a:lvl1pPr algn="l" defTabSz="914400" rtl="0" eaLnBrk="1" latinLnBrk="0" hangingPunct="1">
              <a:spcBef>
                <a:spcPct val="0"/>
              </a:spcBef>
              <a:buNone/>
              <a:defRPr sz="3600" kern="1200">
                <a:solidFill>
                  <a:srgbClr val="002060"/>
                </a:solidFill>
                <a:latin typeface="Century Gothic" panose="020B0502020202020204" pitchFamily="34" charset="0"/>
                <a:ea typeface="+mj-ea"/>
                <a:cs typeface="+mj-cs"/>
              </a:defRPr>
            </a:lvl1pPr>
          </a:lstStyle>
          <a:p>
            <a:pPr algn="ctr"/>
            <a:r>
              <a:rPr lang="en-US" sz="4400" dirty="0" smtClean="0"/>
              <a:t>Click to edit</a:t>
            </a:r>
          </a:p>
        </p:txBody>
      </p:sp>
      <p:sp>
        <p:nvSpPr>
          <p:cNvPr id="8" name="Subtitle 2"/>
          <p:cNvSpPr txBox="1">
            <a:spLocks/>
          </p:cNvSpPr>
          <p:nvPr userDrawn="1"/>
        </p:nvSpPr>
        <p:spPr>
          <a:xfrm>
            <a:off x="1371600" y="3886200"/>
            <a:ext cx="4580965" cy="1752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Century Gothic" panose="020B05020202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entury Gothic" panose="020B050202020202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Century Gothic" panose="020B05020202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Century Gothic" panose="020B0502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smtClean="0"/>
              <a:t>Click to edit subtitle style</a:t>
            </a:r>
          </a:p>
        </p:txBody>
      </p:sp>
    </p:spTree>
    <p:extLst>
      <p:ext uri="{BB962C8B-B14F-4D97-AF65-F5344CB8AC3E}">
        <p14:creationId xmlns:p14="http://schemas.microsoft.com/office/powerpoint/2010/main" val="1352905357"/>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kern="1200">
          <a:solidFill>
            <a:srgbClr val="002060"/>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2060"/>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2060"/>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644" y="76041"/>
            <a:ext cx="3657917" cy="1828959"/>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81029" y="419019"/>
            <a:ext cx="3200407" cy="114300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2154" y="2667000"/>
            <a:ext cx="3200407" cy="1143002"/>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72207" y="2133602"/>
            <a:ext cx="1828800" cy="1828800"/>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76600" y="5029200"/>
            <a:ext cx="3200407" cy="1143002"/>
          </a:xfrm>
          <a:prstGeom prst="rect">
            <a:avLst/>
          </a:prstGeom>
        </p:spPr>
      </p:pic>
    </p:spTree>
    <p:extLst>
      <p:ext uri="{BB962C8B-B14F-4D97-AF65-F5344CB8AC3E}">
        <p14:creationId xmlns:p14="http://schemas.microsoft.com/office/powerpoint/2010/main" val="1216676015"/>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14600"/>
            <a:ext cx="7772400" cy="1470025"/>
          </a:xfrm>
        </p:spPr>
        <p:txBody>
          <a:bodyPr/>
          <a:lstStyle/>
          <a:p>
            <a:pPr algn="ctr"/>
            <a:r>
              <a:rPr lang="en-US" dirty="0" smtClean="0"/>
              <a:t>2018 Medicare Web Application Training</a:t>
            </a:r>
            <a:endParaRPr lang="en-US" dirty="0"/>
          </a:p>
        </p:txBody>
      </p:sp>
    </p:spTree>
    <p:extLst>
      <p:ext uri="{BB962C8B-B14F-4D97-AF65-F5344CB8AC3E}">
        <p14:creationId xmlns:p14="http://schemas.microsoft.com/office/powerpoint/2010/main" val="3582779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410200" cy="1143000"/>
          </a:xfrm>
        </p:spPr>
        <p:txBody>
          <a:bodyPr/>
          <a:lstStyle/>
          <a:p>
            <a:r>
              <a:rPr lang="en-US" dirty="0" smtClean="0"/>
              <a:t>Before We Begin Incorrect or Invalid NPN</a:t>
            </a:r>
            <a:endParaRPr lang="en-US" dirty="0"/>
          </a:p>
        </p:txBody>
      </p:sp>
      <p:pic>
        <p:nvPicPr>
          <p:cNvPr id="3" name="Picture 2"/>
          <p:cNvPicPr>
            <a:picLocks noChangeAspect="1"/>
          </p:cNvPicPr>
          <p:nvPr/>
        </p:nvPicPr>
        <p:blipFill>
          <a:blip r:embed="rId3"/>
          <a:stretch>
            <a:fillRect/>
          </a:stretch>
        </p:blipFill>
        <p:spPr>
          <a:xfrm>
            <a:off x="152400" y="1524000"/>
            <a:ext cx="8686800"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p:cNvGrpSpPr/>
          <p:nvPr/>
        </p:nvGrpSpPr>
        <p:grpSpPr>
          <a:xfrm>
            <a:off x="5183420" y="3886200"/>
            <a:ext cx="3503380" cy="1828800"/>
            <a:chOff x="5183420" y="3886200"/>
            <a:chExt cx="3503380" cy="1828800"/>
          </a:xfrm>
        </p:grpSpPr>
        <p:sp>
          <p:nvSpPr>
            <p:cNvPr id="5" name="Right Arrow 4"/>
            <p:cNvSpPr/>
            <p:nvPr/>
          </p:nvSpPr>
          <p:spPr>
            <a:xfrm rot="5400000">
              <a:off x="5101138" y="5110115"/>
              <a:ext cx="534896" cy="3703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391400" y="3886200"/>
              <a:ext cx="1295400"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543800" y="4648200"/>
              <a:ext cx="914400" cy="152400"/>
            </a:xfrm>
            <a:prstGeom prst="rect">
              <a:avLst/>
            </a:prstGeom>
            <a:solidFill>
              <a:srgbClr val="54B8A0"/>
            </a:solidFill>
            <a:ln>
              <a:solidFill>
                <a:srgbClr val="56B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13487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grpSp>
        <p:nvGrpSpPr>
          <p:cNvPr id="3" name="Group 2"/>
          <p:cNvGrpSpPr/>
          <p:nvPr/>
        </p:nvGrpSpPr>
        <p:grpSpPr>
          <a:xfrm>
            <a:off x="228600" y="1752600"/>
            <a:ext cx="8686800" cy="4968876"/>
            <a:chOff x="152400" y="1676400"/>
            <a:chExt cx="8686800" cy="4968876"/>
          </a:xfrm>
        </p:grpSpPr>
        <p:pic>
          <p:nvPicPr>
            <p:cNvPr id="4" name="Picture 2" descr="C:\Users\LAG9907\AppData\Roaming\PixelMetrics\CaptureWiz\Temp\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686800" cy="49688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27716" y="5641339"/>
              <a:ext cx="763385"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917960" y="6188076"/>
              <a:ext cx="3473141" cy="311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6467301" y="5717539"/>
            <a:ext cx="468702" cy="369332"/>
          </a:xfrm>
          <a:prstGeom prst="rect">
            <a:avLst/>
          </a:prstGeom>
          <a:noFill/>
        </p:spPr>
        <p:txBody>
          <a:bodyPr wrap="square" rtlCol="0">
            <a:spAutoFit/>
          </a:bodyPr>
          <a:lstStyle/>
          <a:p>
            <a:r>
              <a:rPr lang="en-US" b="1" dirty="0" smtClean="0"/>
              <a:t>5.</a:t>
            </a:r>
            <a:endParaRPr lang="en-US" b="1" dirty="0"/>
          </a:p>
        </p:txBody>
      </p:sp>
      <p:sp>
        <p:nvSpPr>
          <p:cNvPr id="12" name="TextBox 11"/>
          <p:cNvSpPr txBox="1"/>
          <p:nvPr/>
        </p:nvSpPr>
        <p:spPr>
          <a:xfrm>
            <a:off x="2525458" y="6235604"/>
            <a:ext cx="468702" cy="369332"/>
          </a:xfrm>
          <a:prstGeom prst="rect">
            <a:avLst/>
          </a:prstGeom>
          <a:noFill/>
        </p:spPr>
        <p:txBody>
          <a:bodyPr wrap="square" rtlCol="0">
            <a:spAutoFit/>
          </a:bodyPr>
          <a:lstStyle/>
          <a:p>
            <a:r>
              <a:rPr lang="en-US" b="1" dirty="0" smtClean="0"/>
              <a:t>4.</a:t>
            </a:r>
            <a:endParaRPr lang="en-US" b="1" dirty="0"/>
          </a:p>
        </p:txBody>
      </p:sp>
      <p:sp>
        <p:nvSpPr>
          <p:cNvPr id="13" name="Rectangle 12"/>
          <p:cNvSpPr/>
          <p:nvPr/>
        </p:nvSpPr>
        <p:spPr>
          <a:xfrm>
            <a:off x="7620000" y="4724400"/>
            <a:ext cx="914400" cy="152400"/>
          </a:xfrm>
          <a:prstGeom prst="rect">
            <a:avLst/>
          </a:prstGeom>
          <a:solidFill>
            <a:srgbClr val="54B8A0"/>
          </a:solidFill>
          <a:ln>
            <a:solidFill>
              <a:srgbClr val="56B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701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a:t>
            </a:r>
            <a:endParaRPr lang="en-US" dirty="0"/>
          </a:p>
        </p:txBody>
      </p:sp>
      <p:pic>
        <p:nvPicPr>
          <p:cNvPr id="3" name="Picture 2"/>
          <p:cNvPicPr>
            <a:picLocks noChangeAspect="1"/>
          </p:cNvPicPr>
          <p:nvPr/>
        </p:nvPicPr>
        <p:blipFill>
          <a:blip r:embed="rId3"/>
          <a:stretch>
            <a:fillRect/>
          </a:stretch>
        </p:blipFill>
        <p:spPr>
          <a:xfrm>
            <a:off x="152400" y="1669971"/>
            <a:ext cx="8839200" cy="3200400"/>
          </a:xfrm>
          <a:prstGeom prst="rect">
            <a:avLst/>
          </a:prstGeom>
        </p:spPr>
      </p:pic>
      <p:sp>
        <p:nvSpPr>
          <p:cNvPr id="4" name="Left Brace 3"/>
          <p:cNvSpPr/>
          <p:nvPr/>
        </p:nvSpPr>
        <p:spPr>
          <a:xfrm>
            <a:off x="2552700" y="3048000"/>
            <a:ext cx="190500" cy="1733909"/>
          </a:xfrm>
          <a:prstGeom prst="leftBrace">
            <a:avLst>
              <a:gd name="adj1" fmla="val 1531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5" name="TextBox 4"/>
          <p:cNvSpPr txBox="1"/>
          <p:nvPr/>
        </p:nvSpPr>
        <p:spPr>
          <a:xfrm>
            <a:off x="2035428" y="3730288"/>
            <a:ext cx="494268" cy="369332"/>
          </a:xfrm>
          <a:prstGeom prst="rect">
            <a:avLst/>
          </a:prstGeom>
          <a:noFill/>
        </p:spPr>
        <p:txBody>
          <a:bodyPr wrap="square" rtlCol="0">
            <a:spAutoFit/>
          </a:bodyPr>
          <a:lstStyle/>
          <a:p>
            <a:r>
              <a:rPr lang="en-US" b="1" dirty="0"/>
              <a:t>6</a:t>
            </a:r>
            <a:r>
              <a:rPr lang="en-US" b="1" dirty="0" smtClean="0"/>
              <a:t>.</a:t>
            </a:r>
            <a:endParaRPr lang="en-US" b="1" dirty="0"/>
          </a:p>
        </p:txBody>
      </p:sp>
      <p:pic>
        <p:nvPicPr>
          <p:cNvPr id="3074" name="Picture 2" descr="C:\Users\LAG9907\AppData\Roaming\PixelMetrics\CaptureWiz\Temp\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1" y="5029200"/>
            <a:ext cx="8865079" cy="1590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29200" y="5943600"/>
            <a:ext cx="1524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648200" y="6031468"/>
            <a:ext cx="494268" cy="369332"/>
          </a:xfrm>
          <a:prstGeom prst="rect">
            <a:avLst/>
          </a:prstGeom>
          <a:noFill/>
        </p:spPr>
        <p:txBody>
          <a:bodyPr wrap="square" rtlCol="0">
            <a:spAutoFit/>
          </a:bodyPr>
          <a:lstStyle/>
          <a:p>
            <a:r>
              <a:rPr lang="en-US" b="1" dirty="0" smtClean="0"/>
              <a:t>7.</a:t>
            </a:r>
            <a:endParaRPr lang="en-US" b="1" dirty="0"/>
          </a:p>
        </p:txBody>
      </p:sp>
    </p:spTree>
    <p:extLst>
      <p:ext uri="{BB962C8B-B14F-4D97-AF65-F5344CB8AC3E}">
        <p14:creationId xmlns:p14="http://schemas.microsoft.com/office/powerpoint/2010/main" val="3381995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LAG9907\AppData\Roaming\PixelMetrics\CaptureWiz\Temp\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7638"/>
            <a:ext cx="8534400" cy="51355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38600" y="5791200"/>
            <a:ext cx="1600200" cy="3185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1699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a:t>
            </a:r>
            <a:endParaRPr lang="en-US" dirty="0"/>
          </a:p>
        </p:txBody>
      </p:sp>
      <p:pic>
        <p:nvPicPr>
          <p:cNvPr id="4098" name="Picture 2" descr="C:\Users\LAG9907\AppData\Roaming\PixelMetrics\CaptureWiz\Temp\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7638"/>
            <a:ext cx="8763000" cy="32003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0" y="3244334"/>
            <a:ext cx="8763000" cy="3537466"/>
            <a:chOff x="152400" y="3244334"/>
            <a:chExt cx="8763000" cy="3385066"/>
          </a:xfrm>
        </p:grpSpPr>
        <p:pic>
          <p:nvPicPr>
            <p:cNvPr id="4100" name="Picture 4" descr="C:\Users\LAG9907\AppData\Roaming\PixelMetrics\CaptureWiz\Temp\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16462"/>
              <a:ext cx="8763000" cy="1912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3276600"/>
              <a:ext cx="1600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3244334"/>
              <a:ext cx="494268" cy="369332"/>
            </a:xfrm>
            <a:prstGeom prst="rect">
              <a:avLst/>
            </a:prstGeom>
            <a:noFill/>
          </p:spPr>
          <p:txBody>
            <a:bodyPr wrap="square" rtlCol="0">
              <a:spAutoFit/>
            </a:bodyPr>
            <a:lstStyle/>
            <a:p>
              <a:r>
                <a:rPr lang="en-US" b="1" dirty="0" smtClean="0"/>
                <a:t>8.</a:t>
              </a:r>
              <a:endParaRPr lang="en-US" b="1" dirty="0"/>
            </a:p>
          </p:txBody>
        </p:sp>
      </p:grpSp>
      <p:sp>
        <p:nvSpPr>
          <p:cNvPr id="7" name="Rectangle 6"/>
          <p:cNvSpPr/>
          <p:nvPr/>
        </p:nvSpPr>
        <p:spPr>
          <a:xfrm>
            <a:off x="1905000" y="4815421"/>
            <a:ext cx="1676400" cy="1663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9630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Selection</a:t>
            </a:r>
            <a:endParaRPr lang="en-US" dirty="0"/>
          </a:p>
        </p:txBody>
      </p:sp>
      <p:pic>
        <p:nvPicPr>
          <p:cNvPr id="5124" name="Picture 4" descr="C:\Users\LAG9907\AppData\Roaming\PixelMetrics\CaptureWiz\Temp\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7638"/>
            <a:ext cx="8839200" cy="30019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09621" y="2921921"/>
            <a:ext cx="7315200" cy="1292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62487" y="3124200"/>
            <a:ext cx="494268" cy="369332"/>
          </a:xfrm>
          <a:prstGeom prst="rect">
            <a:avLst/>
          </a:prstGeom>
          <a:noFill/>
        </p:spPr>
        <p:txBody>
          <a:bodyPr wrap="square" rtlCol="0">
            <a:spAutoFit/>
          </a:bodyPr>
          <a:lstStyle/>
          <a:p>
            <a:r>
              <a:rPr lang="en-US" b="1" dirty="0" smtClean="0"/>
              <a:t>9.</a:t>
            </a:r>
            <a:endParaRPr lang="en-US" b="1" dirty="0"/>
          </a:p>
        </p:txBody>
      </p:sp>
      <p:pic>
        <p:nvPicPr>
          <p:cNvPr id="5126" name="Picture 6" descr="C:\Users\LAG9907\AppData\Roaming\PixelMetrics\CaptureWiz\Temp\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40261"/>
            <a:ext cx="8833104" cy="206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01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Selection</a:t>
            </a:r>
            <a:endParaRPr lang="en-US" dirty="0"/>
          </a:p>
        </p:txBody>
      </p:sp>
      <p:pic>
        <p:nvPicPr>
          <p:cNvPr id="6146" name="Picture 2" descr="C:\Users\LAG9907\AppData\Roaming\PixelMetrics\CaptureWiz\Temp\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8915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67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Selection</a:t>
            </a:r>
            <a:endParaRPr lang="en-US" dirty="0"/>
          </a:p>
        </p:txBody>
      </p:sp>
      <p:pic>
        <p:nvPicPr>
          <p:cNvPr id="7170" name="Picture 2" descr="C:\Users\LAG9907\AppData\Roaming\PixelMetrics\CaptureWiz\Temp\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0"/>
            <a:ext cx="8763000" cy="5029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287532" y="3276600"/>
            <a:ext cx="2170668" cy="381000"/>
            <a:chOff x="6287532" y="3276600"/>
            <a:chExt cx="2170668" cy="381000"/>
          </a:xfrm>
        </p:grpSpPr>
        <p:sp>
          <p:nvSpPr>
            <p:cNvPr id="4" name="Rectangle 3"/>
            <p:cNvSpPr/>
            <p:nvPr/>
          </p:nvSpPr>
          <p:spPr>
            <a:xfrm>
              <a:off x="6781800" y="3276600"/>
              <a:ext cx="1676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87532" y="3288268"/>
              <a:ext cx="494268" cy="369332"/>
            </a:xfrm>
            <a:prstGeom prst="rect">
              <a:avLst/>
            </a:prstGeom>
            <a:noFill/>
          </p:spPr>
          <p:txBody>
            <a:bodyPr wrap="square" rtlCol="0">
              <a:spAutoFit/>
            </a:bodyPr>
            <a:lstStyle/>
            <a:p>
              <a:r>
                <a:rPr lang="en-US" b="1" dirty="0" smtClean="0"/>
                <a:t>10.</a:t>
              </a:r>
              <a:endParaRPr lang="en-US" b="1" dirty="0"/>
            </a:p>
          </p:txBody>
        </p:sp>
      </p:grpSp>
    </p:spTree>
    <p:extLst>
      <p:ext uri="{BB962C8B-B14F-4D97-AF65-F5344CB8AC3E}">
        <p14:creationId xmlns:p14="http://schemas.microsoft.com/office/powerpoint/2010/main" val="3818835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t>
            </a:r>
            <a:r>
              <a:rPr lang="en-US" dirty="0" smtClean="0"/>
              <a:t>Selection </a:t>
            </a:r>
            <a:r>
              <a:rPr lang="en-US" dirty="0"/>
              <a:t>– </a:t>
            </a:r>
            <a:r>
              <a:rPr lang="en-US" dirty="0" smtClean="0"/>
              <a:t>Rx</a:t>
            </a:r>
            <a:endParaRPr lang="en-US" dirty="0"/>
          </a:p>
        </p:txBody>
      </p:sp>
      <p:pic>
        <p:nvPicPr>
          <p:cNvPr id="3" name="Picture 4" descr="C:\Users\LAG9907\AppData\Roaming\PixelMetrics\CaptureWiz\Temp\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398145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81000" y="1828800"/>
            <a:ext cx="8524875" cy="3657601"/>
            <a:chOff x="381000" y="1828800"/>
            <a:chExt cx="8524875" cy="3657601"/>
          </a:xfrm>
        </p:grpSpPr>
        <p:pic>
          <p:nvPicPr>
            <p:cNvPr id="4" name="Picture 6" descr="C:\Users\LAG9907\AppData\Roaming\PixelMetrics\CaptureWiz\Temp\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8524875" cy="20574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62200" y="1828800"/>
              <a:ext cx="4114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356615" y="3428999"/>
            <a:ext cx="8549259" cy="20574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3690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Selection </a:t>
            </a:r>
            <a:r>
              <a:rPr lang="en-US" dirty="0"/>
              <a:t>– </a:t>
            </a:r>
            <a:r>
              <a:rPr lang="en-US" dirty="0" smtClean="0"/>
              <a:t>Dental</a:t>
            </a:r>
            <a:endParaRPr lang="en-US" dirty="0"/>
          </a:p>
        </p:txBody>
      </p:sp>
      <p:sp>
        <p:nvSpPr>
          <p:cNvPr id="5" name="Rectangle 4"/>
          <p:cNvSpPr/>
          <p:nvPr/>
        </p:nvSpPr>
        <p:spPr>
          <a:xfrm>
            <a:off x="5562600" y="5486400"/>
            <a:ext cx="2667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152400" y="1600200"/>
            <a:ext cx="8839200" cy="5086350"/>
            <a:chOff x="152400" y="1600200"/>
            <a:chExt cx="8839200" cy="5086350"/>
          </a:xfrm>
        </p:grpSpPr>
        <p:pic>
          <p:nvPicPr>
            <p:cNvPr id="8194" name="Picture 2" descr="C:\Users\LAG9907\AppData\Roaming\PixelMetrics\CaptureWiz\Temp\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839200" cy="508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61669" y="4011849"/>
              <a:ext cx="1639332" cy="483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638800" y="4126469"/>
              <a:ext cx="494268" cy="369332"/>
            </a:xfrm>
            <a:prstGeom prst="rect">
              <a:avLst/>
            </a:prstGeom>
            <a:noFill/>
          </p:spPr>
          <p:txBody>
            <a:bodyPr wrap="square" rtlCol="0">
              <a:spAutoFit/>
            </a:bodyPr>
            <a:lstStyle/>
            <a:p>
              <a:r>
                <a:rPr lang="en-US" b="1" dirty="0" smtClean="0"/>
                <a:t>11.</a:t>
              </a:r>
              <a:endParaRPr lang="en-US" b="1" dirty="0"/>
            </a:p>
          </p:txBody>
        </p:sp>
      </p:grpSp>
    </p:spTree>
    <p:extLst>
      <p:ext uri="{BB962C8B-B14F-4D97-AF65-F5344CB8AC3E}">
        <p14:creationId xmlns:p14="http://schemas.microsoft.com/office/powerpoint/2010/main" val="1535752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Links</a:t>
            </a:r>
            <a:endParaRPr lang="en-US" dirty="0"/>
          </a:p>
        </p:txBody>
      </p:sp>
      <p:sp>
        <p:nvSpPr>
          <p:cNvPr id="3" name="Content Placeholder 2"/>
          <p:cNvSpPr>
            <a:spLocks noGrp="1"/>
          </p:cNvSpPr>
          <p:nvPr>
            <p:ph idx="1"/>
          </p:nvPr>
        </p:nvSpPr>
        <p:spPr>
          <a:xfrm>
            <a:off x="304800" y="1676400"/>
            <a:ext cx="8610600" cy="4525963"/>
          </a:xfrm>
        </p:spPr>
        <p:txBody>
          <a:bodyPr>
            <a:noAutofit/>
          </a:bodyPr>
          <a:lstStyle/>
          <a:p>
            <a:pPr marL="0" indent="0" algn="ctr">
              <a:buNone/>
            </a:pPr>
            <a:r>
              <a:rPr lang="en-US" b="1" i="1" dirty="0" smtClean="0"/>
              <a:t>The production portals will be available as of 10/15/2018</a:t>
            </a:r>
          </a:p>
          <a:p>
            <a:pPr marL="0" indent="0" algn="ctr">
              <a:buNone/>
            </a:pPr>
            <a:endParaRPr lang="en-US" b="1" i="1" u="sng" dirty="0" smtClean="0"/>
          </a:p>
          <a:p>
            <a:pPr marL="0" indent="0">
              <a:lnSpc>
                <a:spcPct val="110000"/>
              </a:lnSpc>
              <a:spcBef>
                <a:spcPts val="600"/>
              </a:spcBef>
              <a:spcAft>
                <a:spcPts val="600"/>
              </a:spcAft>
              <a:buNone/>
            </a:pPr>
            <a:r>
              <a:rPr lang="en-US" sz="2400" b="1" dirty="0" smtClean="0"/>
              <a:t>SeniorCare (</a:t>
            </a:r>
            <a:r>
              <a:rPr lang="en-US" sz="2400" b="1" dirty="0" smtClean="0"/>
              <a:t>Cost)</a:t>
            </a:r>
            <a:br>
              <a:rPr lang="en-US" sz="2400" b="1" dirty="0" smtClean="0"/>
            </a:br>
            <a:r>
              <a:rPr lang="en-US" sz="1600" dirty="0" smtClean="0"/>
              <a:t>https</a:t>
            </a:r>
            <a:r>
              <a:rPr lang="en-US" sz="1600" dirty="0"/>
              <a:t>://portal.swhp.org/Medicare/#/application?category=senior - Medicare </a:t>
            </a:r>
            <a:r>
              <a:rPr lang="en-US" sz="1600" dirty="0" smtClean="0"/>
              <a:t>SC</a:t>
            </a:r>
          </a:p>
          <a:p>
            <a:pPr marL="0" indent="0">
              <a:lnSpc>
                <a:spcPct val="110000"/>
              </a:lnSpc>
              <a:spcBef>
                <a:spcPts val="600"/>
              </a:spcBef>
              <a:spcAft>
                <a:spcPts val="600"/>
              </a:spcAft>
              <a:buNone/>
            </a:pPr>
            <a:r>
              <a:rPr lang="en-US" sz="2400" b="1" dirty="0" smtClean="0"/>
              <a:t>SeniorCare (</a:t>
            </a:r>
            <a:r>
              <a:rPr lang="en-US" sz="2400" b="1" dirty="0" smtClean="0"/>
              <a:t>Advantage)</a:t>
            </a:r>
            <a:br>
              <a:rPr lang="en-US" sz="2400" b="1" dirty="0" smtClean="0"/>
            </a:br>
            <a:r>
              <a:rPr lang="en-US" sz="1600" spc="-100" dirty="0" smtClean="0"/>
              <a:t>https</a:t>
            </a:r>
            <a:r>
              <a:rPr lang="en-US" sz="1600" spc="-100" dirty="0"/>
              <a:t>://portal.swhp.org/Medicare/#/</a:t>
            </a:r>
            <a:r>
              <a:rPr lang="en-US" sz="1600" spc="-100" dirty="0" smtClean="0"/>
              <a:t>application?category=advantage </a:t>
            </a:r>
            <a:r>
              <a:rPr lang="en-US" sz="1600" spc="-100" dirty="0"/>
              <a:t>- </a:t>
            </a:r>
            <a:r>
              <a:rPr lang="en-US" sz="1600" spc="-100" dirty="0" smtClean="0"/>
              <a:t>Medicare </a:t>
            </a:r>
            <a:r>
              <a:rPr lang="en-US" sz="1600" spc="-100" dirty="0"/>
              <a:t>Advantage</a:t>
            </a:r>
          </a:p>
          <a:p>
            <a:pPr marL="0" indent="0">
              <a:lnSpc>
                <a:spcPct val="110000"/>
              </a:lnSpc>
              <a:spcBef>
                <a:spcPts val="600"/>
              </a:spcBef>
              <a:spcAft>
                <a:spcPts val="600"/>
              </a:spcAft>
              <a:buNone/>
            </a:pPr>
            <a:r>
              <a:rPr lang="en-US" sz="2400" b="1" dirty="0" smtClean="0"/>
              <a:t>Vital </a:t>
            </a:r>
            <a:r>
              <a:rPr lang="en-US" sz="2400" b="1" dirty="0" smtClean="0"/>
              <a:t>Traditions</a:t>
            </a:r>
            <a:br>
              <a:rPr lang="en-US" sz="2400" b="1" dirty="0" smtClean="0"/>
            </a:br>
            <a:r>
              <a:rPr lang="en-US" sz="1600" dirty="0" smtClean="0"/>
              <a:t>https</a:t>
            </a:r>
            <a:r>
              <a:rPr lang="en-US" sz="1600" dirty="0"/>
              <a:t>://portal.swhp.org/Medicare/#/</a:t>
            </a:r>
            <a:r>
              <a:rPr lang="en-US" sz="1600" dirty="0" smtClean="0"/>
              <a:t>application?category=vital </a:t>
            </a:r>
            <a:r>
              <a:rPr lang="en-US" sz="1600" dirty="0"/>
              <a:t>- Medicare Vital </a:t>
            </a:r>
            <a:endParaRPr lang="en-US" sz="1600" dirty="0" smtClean="0"/>
          </a:p>
        </p:txBody>
      </p:sp>
    </p:spTree>
    <p:extLst>
      <p:ext uri="{BB962C8B-B14F-4D97-AF65-F5344CB8AC3E}">
        <p14:creationId xmlns:p14="http://schemas.microsoft.com/office/powerpoint/2010/main" val="1249311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a:t>
            </a:r>
            <a:endParaRPr lang="en-US" dirty="0"/>
          </a:p>
        </p:txBody>
      </p:sp>
      <p:pic>
        <p:nvPicPr>
          <p:cNvPr id="10242" name="Picture 2" descr="C:\Users\LAG9907\AppData\Roaming\PixelMetrics\CaptureWiz\Temp\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7630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LAG9907\AppData\Roaming\PixelMetrics\CaptureWiz\Temp\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148" y="2386012"/>
            <a:ext cx="3162300" cy="34575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0" y="5840540"/>
            <a:ext cx="2819400" cy="461665"/>
          </a:xfrm>
          <a:prstGeom prst="rect">
            <a:avLst/>
          </a:prstGeom>
          <a:noFill/>
        </p:spPr>
        <p:txBody>
          <a:bodyPr wrap="square" rtlCol="0">
            <a:spAutoFit/>
          </a:bodyPr>
          <a:lstStyle/>
          <a:p>
            <a:pPr algn="ctr"/>
            <a:r>
              <a:rPr lang="en-US" sz="1200" b="1" i="1" dirty="0" smtClean="0">
                <a:solidFill>
                  <a:schemeClr val="tx1">
                    <a:lumMod val="75000"/>
                    <a:lumOff val="25000"/>
                  </a:schemeClr>
                </a:solidFill>
                <a:effectLst>
                  <a:outerShdw blurRad="38100" dist="38100" dir="2700000" algn="tl">
                    <a:srgbClr val="000000">
                      <a:alpha val="43137"/>
                    </a:srgbClr>
                  </a:outerShdw>
                </a:effectLst>
              </a:rPr>
              <a:t>Plan selection details remain on the screen throughout the process</a:t>
            </a:r>
            <a:endParaRPr lang="en-US" sz="1200" b="1" i="1" dirty="0">
              <a:solidFill>
                <a:schemeClr val="tx1">
                  <a:lumMod val="75000"/>
                  <a:lumOff val="25000"/>
                </a:schemeClr>
              </a:solidFill>
              <a:effectLst>
                <a:outerShdw blurRad="38100" dist="38100" dir="2700000" algn="tl">
                  <a:srgbClr val="000000">
                    <a:alpha val="43137"/>
                  </a:srgbClr>
                </a:outerShdw>
              </a:effectLst>
            </a:endParaRPr>
          </a:p>
        </p:txBody>
      </p:sp>
      <p:grpSp>
        <p:nvGrpSpPr>
          <p:cNvPr id="3" name="Group 2"/>
          <p:cNvGrpSpPr/>
          <p:nvPr/>
        </p:nvGrpSpPr>
        <p:grpSpPr>
          <a:xfrm>
            <a:off x="878340" y="2386012"/>
            <a:ext cx="7808460" cy="3457576"/>
            <a:chOff x="878340" y="2386012"/>
            <a:chExt cx="7808460" cy="3457576"/>
          </a:xfrm>
        </p:grpSpPr>
        <p:sp>
          <p:nvSpPr>
            <p:cNvPr id="4" name="Rectangle 3"/>
            <p:cNvSpPr/>
            <p:nvPr/>
          </p:nvSpPr>
          <p:spPr>
            <a:xfrm>
              <a:off x="1295400" y="3352800"/>
              <a:ext cx="3657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096000" y="2386012"/>
              <a:ext cx="2590800" cy="3457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78340" y="3549134"/>
              <a:ext cx="494268" cy="369332"/>
            </a:xfrm>
            <a:prstGeom prst="rect">
              <a:avLst/>
            </a:prstGeom>
            <a:noFill/>
          </p:spPr>
          <p:txBody>
            <a:bodyPr wrap="square" rtlCol="0">
              <a:spAutoFit/>
            </a:bodyPr>
            <a:lstStyle/>
            <a:p>
              <a:r>
                <a:rPr lang="en-US" b="1" dirty="0" smtClean="0"/>
                <a:t>12.</a:t>
              </a:r>
              <a:endParaRPr lang="en-US" b="1" dirty="0"/>
            </a:p>
          </p:txBody>
        </p:sp>
      </p:grpSp>
    </p:spTree>
    <p:extLst>
      <p:ext uri="{BB962C8B-B14F-4D97-AF65-F5344CB8AC3E}">
        <p14:creationId xmlns:p14="http://schemas.microsoft.com/office/powerpoint/2010/main" val="831628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 – Permanent Address</a:t>
            </a:r>
            <a:endParaRPr lang="en-US" dirty="0"/>
          </a:p>
        </p:txBody>
      </p:sp>
      <p:sp>
        <p:nvSpPr>
          <p:cNvPr id="14" name="Rectangle 13"/>
          <p:cNvSpPr/>
          <p:nvPr/>
        </p:nvSpPr>
        <p:spPr>
          <a:xfrm>
            <a:off x="2819400" y="5943600"/>
            <a:ext cx="2743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52400" y="1524000"/>
            <a:ext cx="8763000" cy="5105400"/>
            <a:chOff x="152400" y="1524000"/>
            <a:chExt cx="8763000" cy="5105400"/>
          </a:xfrm>
        </p:grpSpPr>
        <p:pic>
          <p:nvPicPr>
            <p:cNvPr id="11270" name="Picture 6" descr="C:\Users\LAG9907\AppData\Roaming\PixelMetrics\CaptureWiz\Temp\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763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95400" y="2362200"/>
              <a:ext cx="2133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2558534"/>
              <a:ext cx="494268" cy="369332"/>
            </a:xfrm>
            <a:prstGeom prst="rect">
              <a:avLst/>
            </a:prstGeom>
            <a:noFill/>
          </p:spPr>
          <p:txBody>
            <a:bodyPr wrap="square" rtlCol="0">
              <a:spAutoFit/>
            </a:bodyPr>
            <a:lstStyle/>
            <a:p>
              <a:r>
                <a:rPr lang="en-US" b="1" dirty="0" smtClean="0"/>
                <a:t>13.</a:t>
              </a:r>
              <a:endParaRPr lang="en-US" b="1" dirty="0"/>
            </a:p>
          </p:txBody>
        </p:sp>
      </p:grpSp>
    </p:spTree>
    <p:extLst>
      <p:ext uri="{BB962C8B-B14F-4D97-AF65-F5344CB8AC3E}">
        <p14:creationId xmlns:p14="http://schemas.microsoft.com/office/powerpoint/2010/main" val="418336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410200" cy="1143000"/>
          </a:xfrm>
        </p:spPr>
        <p:txBody>
          <a:bodyPr/>
          <a:lstStyle/>
          <a:p>
            <a:r>
              <a:rPr lang="en-US" dirty="0" smtClean="0"/>
              <a:t>Application Details – Mailing Address</a:t>
            </a:r>
            <a:endParaRPr lang="en-US" dirty="0"/>
          </a:p>
        </p:txBody>
      </p:sp>
      <p:pic>
        <p:nvPicPr>
          <p:cNvPr id="12290" name="Picture 2" descr="C:\Users\LAG9907\AppData\Roaming\PixelMetrics\CaptureWiz\Temp\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534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1752600"/>
            <a:ext cx="4114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3850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 – Emergency Contact</a:t>
            </a:r>
            <a:endParaRPr lang="en-US" dirty="0"/>
          </a:p>
        </p:txBody>
      </p:sp>
      <p:pic>
        <p:nvPicPr>
          <p:cNvPr id="13314" name="Picture 2" descr="C:\Users\LAG9907\AppData\Roaming\PixelMetrics\CaptureWiz\Temp\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01140"/>
            <a:ext cx="8534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2600" y="5715000"/>
            <a:ext cx="2667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622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 – Medicare Info</a:t>
            </a:r>
            <a:endParaRPr lang="en-US" dirty="0"/>
          </a:p>
        </p:txBody>
      </p:sp>
      <p:pic>
        <p:nvPicPr>
          <p:cNvPr id="14344" name="Picture 8" descr="C:\Users\LAG9907\AppData\Roaming\PixelMetrics\CaptureWiz\Temp\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7638"/>
            <a:ext cx="8839200" cy="53641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LAG9907\AppData\Roaming\PixelMetrics\CaptureWiz\Temp\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824" y="5958840"/>
            <a:ext cx="3541776"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62600" y="6019800"/>
            <a:ext cx="3124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4267200"/>
            <a:ext cx="494268" cy="369332"/>
          </a:xfrm>
          <a:prstGeom prst="rect">
            <a:avLst/>
          </a:prstGeom>
          <a:noFill/>
        </p:spPr>
        <p:txBody>
          <a:bodyPr wrap="square" rtlCol="0">
            <a:spAutoFit/>
          </a:bodyPr>
          <a:lstStyle/>
          <a:p>
            <a:r>
              <a:rPr lang="en-US" b="1" dirty="0" smtClean="0"/>
              <a:t>14.</a:t>
            </a:r>
            <a:endParaRPr lang="en-US" b="1" dirty="0"/>
          </a:p>
        </p:txBody>
      </p:sp>
    </p:spTree>
    <p:extLst>
      <p:ext uri="{BB962C8B-B14F-4D97-AF65-F5344CB8AC3E}">
        <p14:creationId xmlns:p14="http://schemas.microsoft.com/office/powerpoint/2010/main" val="1540136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 – Medicare Questions</a:t>
            </a:r>
            <a:endParaRPr lang="en-US" dirty="0"/>
          </a:p>
        </p:txBody>
      </p:sp>
      <p:pic>
        <p:nvPicPr>
          <p:cNvPr id="15362" name="Picture 2" descr="C:\Users\LAG9907\AppData\Roaming\PixelMetrics\CaptureWiz\Temp\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79" y="1546861"/>
            <a:ext cx="87630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791200" y="6019800"/>
            <a:ext cx="2981325" cy="485775"/>
          </a:xfrm>
          <a:prstGeom prst="rect">
            <a:avLst/>
          </a:prstGeom>
        </p:spPr>
      </p:pic>
      <p:grpSp>
        <p:nvGrpSpPr>
          <p:cNvPr id="4" name="Group 3"/>
          <p:cNvGrpSpPr/>
          <p:nvPr/>
        </p:nvGrpSpPr>
        <p:grpSpPr>
          <a:xfrm>
            <a:off x="150779" y="1752600"/>
            <a:ext cx="8621745" cy="4800600"/>
            <a:chOff x="150779" y="1752600"/>
            <a:chExt cx="8621745" cy="4800600"/>
          </a:xfrm>
        </p:grpSpPr>
        <p:sp>
          <p:nvSpPr>
            <p:cNvPr id="8" name="Rectangle 7"/>
            <p:cNvSpPr/>
            <p:nvPr/>
          </p:nvSpPr>
          <p:spPr>
            <a:xfrm>
              <a:off x="5867399" y="6019800"/>
              <a:ext cx="2905125"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66800" y="3429001"/>
              <a:ext cx="7705724"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0779" y="1752600"/>
              <a:ext cx="494268" cy="369332"/>
            </a:xfrm>
            <a:prstGeom prst="rect">
              <a:avLst/>
            </a:prstGeom>
            <a:noFill/>
          </p:spPr>
          <p:txBody>
            <a:bodyPr wrap="square" rtlCol="0">
              <a:spAutoFit/>
            </a:bodyPr>
            <a:lstStyle/>
            <a:p>
              <a:r>
                <a:rPr lang="en-US" b="1" dirty="0" smtClean="0"/>
                <a:t>15.</a:t>
              </a:r>
              <a:endParaRPr lang="en-US" b="1" dirty="0"/>
            </a:p>
          </p:txBody>
        </p:sp>
      </p:grpSp>
    </p:spTree>
    <p:extLst>
      <p:ext uri="{BB962C8B-B14F-4D97-AF65-F5344CB8AC3E}">
        <p14:creationId xmlns:p14="http://schemas.microsoft.com/office/powerpoint/2010/main" val="986082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 – Medicare Questions</a:t>
            </a:r>
            <a:endParaRPr lang="en-US" dirty="0"/>
          </a:p>
        </p:txBody>
      </p:sp>
      <p:pic>
        <p:nvPicPr>
          <p:cNvPr id="1026" name="Picture 2" descr="C:\Users\LAG9907\AppData\Roaming\PixelMetrics\CaptureWiz\Temp\8.jpg"/>
          <p:cNvPicPr>
            <a:picLocks noChangeAspect="1" noChangeArrowheads="1"/>
          </p:cNvPicPr>
          <p:nvPr/>
        </p:nvPicPr>
        <p:blipFill rotWithShape="1">
          <a:blip r:embed="rId3">
            <a:extLst>
              <a:ext uri="{28A0092B-C50C-407E-A947-70E740481C1C}">
                <a14:useLocalDpi xmlns:a14="http://schemas.microsoft.com/office/drawing/2010/main" val="0"/>
              </a:ext>
            </a:extLst>
          </a:blip>
          <a:srcRect l="2521" r="2521"/>
          <a:stretch/>
        </p:blipFill>
        <p:spPr bwMode="auto">
          <a:xfrm>
            <a:off x="152400" y="1524000"/>
            <a:ext cx="8801100" cy="4365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G9907\AppData\Roaming\PixelMetrics\CaptureWiz\Temp\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889978"/>
            <a:ext cx="36957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54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 – Payment Option</a:t>
            </a:r>
            <a:endParaRPr lang="en-US" dirty="0"/>
          </a:p>
        </p:txBody>
      </p:sp>
      <p:pic>
        <p:nvPicPr>
          <p:cNvPr id="3076" name="Picture 4" descr="C:\Users\LAG9907\AppData\Roaming\PixelMetrics\CaptureWiz\Temp\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34400" cy="50291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810125" y="2743200"/>
            <a:ext cx="2424112" cy="2834497"/>
            <a:chOff x="4810125" y="2743200"/>
            <a:chExt cx="2424112" cy="2883534"/>
          </a:xfrm>
        </p:grpSpPr>
        <p:sp>
          <p:nvSpPr>
            <p:cNvPr id="11" name="TextBox 10"/>
            <p:cNvSpPr txBox="1"/>
            <p:nvPr/>
          </p:nvSpPr>
          <p:spPr>
            <a:xfrm>
              <a:off x="4810125" y="2743200"/>
              <a:ext cx="1209675" cy="461665"/>
            </a:xfrm>
            <a:prstGeom prst="rect">
              <a:avLst/>
            </a:prstGeom>
            <a:noFill/>
          </p:spPr>
          <p:txBody>
            <a:bodyPr wrap="square" rtlCol="0">
              <a:spAutoFit/>
            </a:bodyPr>
            <a:lstStyle/>
            <a:p>
              <a:r>
                <a:rPr lang="en-US" sz="2400" b="1" i="1" dirty="0" smtClean="0">
                  <a:solidFill>
                    <a:schemeClr val="accent2">
                      <a:lumMod val="75000"/>
                    </a:schemeClr>
                  </a:solidFill>
                </a:rPr>
                <a:t>NEW!</a:t>
              </a:r>
              <a:endParaRPr lang="en-US" sz="2400" b="1" i="1" dirty="0">
                <a:solidFill>
                  <a:schemeClr val="accent2">
                    <a:lumMod val="75000"/>
                  </a:schemeClr>
                </a:solidFill>
              </a:endParaRPr>
            </a:p>
          </p:txBody>
        </p:sp>
        <p:sp>
          <p:nvSpPr>
            <p:cNvPr id="12" name="TextBox 11"/>
            <p:cNvSpPr txBox="1"/>
            <p:nvPr/>
          </p:nvSpPr>
          <p:spPr>
            <a:xfrm>
              <a:off x="6024562" y="5165069"/>
              <a:ext cx="1209675" cy="461665"/>
            </a:xfrm>
            <a:prstGeom prst="rect">
              <a:avLst/>
            </a:prstGeom>
            <a:noFill/>
          </p:spPr>
          <p:txBody>
            <a:bodyPr wrap="square" rtlCol="0">
              <a:spAutoFit/>
            </a:bodyPr>
            <a:lstStyle/>
            <a:p>
              <a:r>
                <a:rPr lang="en-US" sz="2400" b="1" i="1" dirty="0" smtClean="0">
                  <a:solidFill>
                    <a:schemeClr val="accent2">
                      <a:lumMod val="75000"/>
                    </a:schemeClr>
                  </a:solidFill>
                </a:rPr>
                <a:t>NEW!</a:t>
              </a:r>
              <a:endParaRPr lang="en-US" sz="2400" b="1" i="1" dirty="0">
                <a:solidFill>
                  <a:schemeClr val="accent2">
                    <a:lumMod val="75000"/>
                  </a:schemeClr>
                </a:solidFill>
              </a:endParaRPr>
            </a:p>
          </p:txBody>
        </p:sp>
      </p:grpSp>
      <p:sp>
        <p:nvSpPr>
          <p:cNvPr id="13" name="Down Arrow 12"/>
          <p:cNvSpPr/>
          <p:nvPr/>
        </p:nvSpPr>
        <p:spPr>
          <a:xfrm rot="2355395">
            <a:off x="6023474" y="5623927"/>
            <a:ext cx="484632" cy="5561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3594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 Disclosures</a:t>
            </a:r>
            <a:endParaRPr lang="en-US" dirty="0"/>
          </a:p>
        </p:txBody>
      </p:sp>
      <p:pic>
        <p:nvPicPr>
          <p:cNvPr id="17410" name="Picture 2" descr="C:\Users\LAG9907\AppData\Roaming\PixelMetrics\CaptureWiz\Temp\38.jpg"/>
          <p:cNvPicPr>
            <a:picLocks noChangeAspect="1" noChangeArrowheads="1"/>
          </p:cNvPicPr>
          <p:nvPr/>
        </p:nvPicPr>
        <p:blipFill rotWithShape="1">
          <a:blip r:embed="rId3">
            <a:extLst>
              <a:ext uri="{28A0092B-C50C-407E-A947-70E740481C1C}">
                <a14:useLocalDpi xmlns:a14="http://schemas.microsoft.com/office/drawing/2010/main" val="0"/>
              </a:ext>
            </a:extLst>
          </a:blip>
          <a:srcRect r="5458"/>
          <a:stretch/>
        </p:blipFill>
        <p:spPr bwMode="auto">
          <a:xfrm>
            <a:off x="134399" y="1600200"/>
            <a:ext cx="88588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76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Details – Electronic Signature</a:t>
            </a:r>
            <a:endParaRPr lang="en-US" dirty="0"/>
          </a:p>
        </p:txBody>
      </p:sp>
      <p:grpSp>
        <p:nvGrpSpPr>
          <p:cNvPr id="3" name="Group 2"/>
          <p:cNvGrpSpPr/>
          <p:nvPr/>
        </p:nvGrpSpPr>
        <p:grpSpPr>
          <a:xfrm>
            <a:off x="228599" y="1524000"/>
            <a:ext cx="8686801" cy="5086350"/>
            <a:chOff x="228599" y="1524000"/>
            <a:chExt cx="8686801" cy="5086350"/>
          </a:xfrm>
        </p:grpSpPr>
        <p:pic>
          <p:nvPicPr>
            <p:cNvPr id="18436" name="Picture 4" descr="C:\Users\LAG9907\AppData\Roaming\PixelMetrics\CaptureWiz\Temp\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524000"/>
              <a:ext cx="8686801" cy="508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2362200"/>
              <a:ext cx="2905125"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348902" y="3371612"/>
              <a:ext cx="2927823" cy="743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72200" y="6172200"/>
              <a:ext cx="2057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09600" y="2057400"/>
            <a:ext cx="494268" cy="369332"/>
          </a:xfrm>
          <a:prstGeom prst="rect">
            <a:avLst/>
          </a:prstGeom>
          <a:noFill/>
        </p:spPr>
        <p:txBody>
          <a:bodyPr wrap="square" rtlCol="0">
            <a:spAutoFit/>
          </a:bodyPr>
          <a:lstStyle/>
          <a:p>
            <a:r>
              <a:rPr lang="en-US" b="1" dirty="0" smtClean="0"/>
              <a:t>17.</a:t>
            </a:r>
            <a:endParaRPr lang="en-US" b="1" dirty="0"/>
          </a:p>
        </p:txBody>
      </p:sp>
      <p:sp>
        <p:nvSpPr>
          <p:cNvPr id="9" name="TextBox 8"/>
          <p:cNvSpPr txBox="1"/>
          <p:nvPr/>
        </p:nvSpPr>
        <p:spPr>
          <a:xfrm>
            <a:off x="5643885" y="6241018"/>
            <a:ext cx="494268" cy="369332"/>
          </a:xfrm>
          <a:prstGeom prst="rect">
            <a:avLst/>
          </a:prstGeom>
          <a:noFill/>
        </p:spPr>
        <p:txBody>
          <a:bodyPr wrap="square" rtlCol="0">
            <a:spAutoFit/>
          </a:bodyPr>
          <a:lstStyle/>
          <a:p>
            <a:r>
              <a:rPr lang="en-US" b="1" dirty="0" smtClean="0"/>
              <a:t>18.</a:t>
            </a:r>
            <a:endParaRPr lang="en-US" b="1" dirty="0"/>
          </a:p>
        </p:txBody>
      </p:sp>
    </p:spTree>
    <p:extLst>
      <p:ext uri="{BB962C8B-B14F-4D97-AF65-F5344CB8AC3E}">
        <p14:creationId xmlns:p14="http://schemas.microsoft.com/office/powerpoint/2010/main" val="2638251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048000"/>
            <a:ext cx="4564208"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rPr>
              <a:t>Introducing...</a:t>
            </a:r>
            <a:endParaRPr lang="en-US" sz="5400" b="1" cap="none" spc="0" dirty="0">
              <a:ln w="13462">
                <a:solidFill>
                  <a:schemeClr val="bg1"/>
                </a:solidFill>
                <a:prstDash val="solid"/>
              </a:ln>
            </a:endParaRPr>
          </a:p>
        </p:txBody>
      </p:sp>
    </p:spTree>
    <p:extLst>
      <p:ext uri="{BB962C8B-B14F-4D97-AF65-F5344CB8AC3E}">
        <p14:creationId xmlns:p14="http://schemas.microsoft.com/office/powerpoint/2010/main" val="1803223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638800" cy="1143000"/>
          </a:xfrm>
        </p:spPr>
        <p:txBody>
          <a:bodyPr/>
          <a:lstStyle/>
          <a:p>
            <a:r>
              <a:rPr lang="en-US" dirty="0" smtClean="0"/>
              <a:t>Application Details – Electronic Confirmation</a:t>
            </a:r>
            <a:endParaRPr lang="en-US" dirty="0"/>
          </a:p>
        </p:txBody>
      </p:sp>
      <p:pic>
        <p:nvPicPr>
          <p:cNvPr id="19458" name="Picture 2" descr="C:\Users\LAG9907\AppData\Roaming\PixelMetrics\CaptureWiz\Temp\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64895"/>
            <a:ext cx="7570057" cy="21336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876800" y="4031695"/>
            <a:ext cx="1180068" cy="785437"/>
            <a:chOff x="4419600" y="3662363"/>
            <a:chExt cx="1180068" cy="785437"/>
          </a:xfrm>
        </p:grpSpPr>
        <p:sp>
          <p:nvSpPr>
            <p:cNvPr id="4" name="TextBox 3"/>
            <p:cNvSpPr txBox="1"/>
            <p:nvPr/>
          </p:nvSpPr>
          <p:spPr>
            <a:xfrm>
              <a:off x="5105400" y="3662363"/>
              <a:ext cx="494268" cy="369332"/>
            </a:xfrm>
            <a:prstGeom prst="rect">
              <a:avLst/>
            </a:prstGeom>
            <a:noFill/>
          </p:spPr>
          <p:txBody>
            <a:bodyPr wrap="square" rtlCol="0">
              <a:spAutoFit/>
            </a:bodyPr>
            <a:lstStyle/>
            <a:p>
              <a:r>
                <a:rPr lang="en-US" b="1" dirty="0" smtClean="0"/>
                <a:t>19.</a:t>
              </a:r>
              <a:endParaRPr lang="en-US" b="1" dirty="0"/>
            </a:p>
          </p:txBody>
        </p:sp>
        <p:sp>
          <p:nvSpPr>
            <p:cNvPr id="5" name="Rectangle 4"/>
            <p:cNvSpPr/>
            <p:nvPr/>
          </p:nvSpPr>
          <p:spPr>
            <a:xfrm>
              <a:off x="4419600" y="3974068"/>
              <a:ext cx="457200" cy="4737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69397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09600"/>
            <a:ext cx="6781800" cy="1143000"/>
          </a:xfrm>
        </p:spPr>
        <p:txBody>
          <a:bodyPr/>
          <a:lstStyle/>
          <a:p>
            <a:r>
              <a:rPr lang="en-US" spc="-100" dirty="0" smtClean="0"/>
              <a:t>Application </a:t>
            </a:r>
            <a:r>
              <a:rPr lang="en-US" spc="-100" dirty="0"/>
              <a:t>Details </a:t>
            </a:r>
            <a:r>
              <a:rPr lang="en-US" spc="-100" dirty="0" smtClean="0"/>
              <a:t>– Upload</a:t>
            </a:r>
            <a:r>
              <a:rPr lang="en-US" spc="-100" dirty="0" smtClean="0"/>
              <a:t>: Supporting Documents</a:t>
            </a:r>
            <a:endParaRPr lang="en-US" spc="-100" dirty="0"/>
          </a:p>
        </p:txBody>
      </p:sp>
      <p:pic>
        <p:nvPicPr>
          <p:cNvPr id="3074" name="Picture 2" descr="C:\Users\LAG9907\AppData\Roaming\PixelMetrics\CaptureWiz\Tem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58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057400"/>
            <a:ext cx="1209675" cy="461665"/>
          </a:xfrm>
          <a:prstGeom prst="rect">
            <a:avLst/>
          </a:prstGeom>
          <a:noFill/>
        </p:spPr>
        <p:txBody>
          <a:bodyPr wrap="square" rtlCol="0">
            <a:spAutoFit/>
          </a:bodyPr>
          <a:lstStyle/>
          <a:p>
            <a:r>
              <a:rPr lang="en-US" sz="2400" b="1" i="1" dirty="0" smtClean="0">
                <a:solidFill>
                  <a:schemeClr val="accent2">
                    <a:lumMod val="75000"/>
                  </a:schemeClr>
                </a:solidFill>
              </a:rPr>
              <a:t>NEW!</a:t>
            </a:r>
            <a:endParaRPr lang="en-US" sz="2400" b="1" i="1" dirty="0">
              <a:solidFill>
                <a:schemeClr val="accent2">
                  <a:lumMod val="75000"/>
                </a:schemeClr>
              </a:solidFill>
            </a:endParaRPr>
          </a:p>
        </p:txBody>
      </p:sp>
    </p:spTree>
    <p:extLst>
      <p:ext uri="{BB962C8B-B14F-4D97-AF65-F5344CB8AC3E}">
        <p14:creationId xmlns:p14="http://schemas.microsoft.com/office/powerpoint/2010/main" val="2372159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 Printable App Copy</a:t>
            </a:r>
            <a:endParaRPr lang="en-US" dirty="0"/>
          </a:p>
        </p:txBody>
      </p:sp>
      <p:pic>
        <p:nvPicPr>
          <p:cNvPr id="4098" name="Picture 2" descr="C:\Users\LAG9907\AppData\Roaming\PixelMetrics\CaptureWiz\Temp\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489950"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68575" y="2209800"/>
            <a:ext cx="4114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500594" y="4495800"/>
            <a:ext cx="1209675" cy="453814"/>
          </a:xfrm>
          <a:prstGeom prst="rect">
            <a:avLst/>
          </a:prstGeom>
          <a:noFill/>
        </p:spPr>
        <p:txBody>
          <a:bodyPr wrap="square" rtlCol="0">
            <a:spAutoFit/>
          </a:bodyPr>
          <a:lstStyle/>
          <a:p>
            <a:r>
              <a:rPr lang="en-US" sz="2400" b="1" i="1" dirty="0" smtClean="0">
                <a:solidFill>
                  <a:schemeClr val="accent2">
                    <a:lumMod val="75000"/>
                  </a:schemeClr>
                </a:solidFill>
              </a:rPr>
              <a:t>NEW!</a:t>
            </a:r>
            <a:endParaRPr lang="en-US" sz="2400" b="1" i="1" dirty="0">
              <a:solidFill>
                <a:schemeClr val="accent2">
                  <a:lumMod val="75000"/>
                </a:schemeClr>
              </a:solidFill>
            </a:endParaRPr>
          </a:p>
        </p:txBody>
      </p:sp>
      <p:sp>
        <p:nvSpPr>
          <p:cNvPr id="10" name="Down Arrow 9"/>
          <p:cNvSpPr/>
          <p:nvPr/>
        </p:nvSpPr>
        <p:spPr>
          <a:xfrm rot="5400000">
            <a:off x="5078699" y="4444608"/>
            <a:ext cx="304800" cy="5561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0322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a:t>
            </a:r>
            <a:r>
              <a:rPr lang="en-US" dirty="0"/>
              <a:t>– </a:t>
            </a:r>
            <a:r>
              <a:rPr lang="en-US" dirty="0" smtClean="0"/>
              <a:t>PDF</a:t>
            </a:r>
            <a:endParaRPr lang="en-US" dirty="0"/>
          </a:p>
        </p:txBody>
      </p:sp>
      <p:pic>
        <p:nvPicPr>
          <p:cNvPr id="5122" name="Picture 2" descr="C:\Users\LAG9907\AppData\Roaming\PixelMetrics\CaptureWiz\Temp\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7638"/>
            <a:ext cx="8686800" cy="52539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2200" y="1600200"/>
            <a:ext cx="4267200" cy="707886"/>
          </a:xfrm>
          <a:prstGeom prst="rect">
            <a:avLst/>
          </a:prstGeom>
        </p:spPr>
        <p:txBody>
          <a:bodyPr wrap="square">
            <a:spAutoFit/>
          </a:bodyPr>
          <a:lstStyle/>
          <a:p>
            <a:pPr algn="ctr"/>
            <a:r>
              <a:rPr lang="en-US" sz="4000" b="1" i="1" dirty="0">
                <a:solidFill>
                  <a:schemeClr val="accent2">
                    <a:lumMod val="75000"/>
                  </a:schemeClr>
                </a:solidFill>
              </a:rPr>
              <a:t>NEW!</a:t>
            </a:r>
            <a:endParaRPr lang="en-US" sz="4000" dirty="0"/>
          </a:p>
        </p:txBody>
      </p:sp>
    </p:spTree>
    <p:extLst>
      <p:ext uri="{BB962C8B-B14F-4D97-AF65-F5344CB8AC3E}">
        <p14:creationId xmlns:p14="http://schemas.microsoft.com/office/powerpoint/2010/main" val="2633843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506" name="Picture 2" descr="C:\Users\LAG9907\AppData\Roaming\PixelMetrics\CaptureWiz\Temp\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763000" cy="5029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800600" y="4495800"/>
            <a:ext cx="4186238" cy="1200329"/>
            <a:chOff x="4800600" y="4495800"/>
            <a:chExt cx="4186238" cy="1200329"/>
          </a:xfrm>
        </p:grpSpPr>
        <p:sp>
          <p:nvSpPr>
            <p:cNvPr id="4" name="TextBox 3"/>
            <p:cNvSpPr txBox="1"/>
            <p:nvPr/>
          </p:nvSpPr>
          <p:spPr>
            <a:xfrm>
              <a:off x="4800600" y="4953000"/>
              <a:ext cx="914400" cy="2286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477000" y="4495800"/>
              <a:ext cx="2509838" cy="1200329"/>
            </a:xfrm>
            <a:prstGeom prst="rect">
              <a:avLst/>
            </a:prstGeom>
            <a:noFill/>
          </p:spPr>
          <p:txBody>
            <a:bodyPr wrap="square" rtlCol="0">
              <a:spAutoFit/>
            </a:bodyPr>
            <a:lstStyle/>
            <a:p>
              <a:r>
                <a:rPr lang="en-US" sz="2400" b="1" i="1" dirty="0" smtClean="0">
                  <a:solidFill>
                    <a:schemeClr val="accent2">
                      <a:lumMod val="75000"/>
                    </a:schemeClr>
                  </a:solidFill>
                </a:rPr>
                <a:t>NEW! </a:t>
              </a:r>
            </a:p>
            <a:p>
              <a:r>
                <a:rPr lang="en-US" sz="2400" b="1" i="1" dirty="0" smtClean="0">
                  <a:solidFill>
                    <a:schemeClr val="accent1"/>
                  </a:solidFill>
                </a:rPr>
                <a:t>Customer Service: </a:t>
              </a:r>
              <a:br>
                <a:rPr lang="en-US" sz="2400" b="1" i="1" dirty="0" smtClean="0">
                  <a:solidFill>
                    <a:schemeClr val="accent1"/>
                  </a:solidFill>
                </a:rPr>
              </a:br>
              <a:r>
                <a:rPr lang="en-US" sz="2400" b="1" i="1" dirty="0" smtClean="0">
                  <a:solidFill>
                    <a:schemeClr val="accent1"/>
                  </a:solidFill>
                </a:rPr>
                <a:t>866-334-3141</a:t>
              </a:r>
              <a:endParaRPr lang="en-US" sz="2400" b="1" i="1" dirty="0">
                <a:solidFill>
                  <a:schemeClr val="accent1"/>
                </a:solidFill>
              </a:endParaRPr>
            </a:p>
          </p:txBody>
        </p:sp>
      </p:grpSp>
    </p:spTree>
    <p:extLst>
      <p:ext uri="{BB962C8B-B14F-4D97-AF65-F5344CB8AC3E}">
        <p14:creationId xmlns:p14="http://schemas.microsoft.com/office/powerpoint/2010/main" val="2297200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AEP (12/8) – Special Circumstances</a:t>
            </a:r>
            <a:endParaRPr lang="en-US" dirty="0"/>
          </a:p>
        </p:txBody>
      </p:sp>
      <p:pic>
        <p:nvPicPr>
          <p:cNvPr id="4098" name="Picture 2" descr="C:\Users\LAG9907\AppData\Roaming\PixelMetrics\CaptureWiz\Temp\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 y="1476191"/>
            <a:ext cx="8077200" cy="41449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1828800"/>
            <a:ext cx="1209675" cy="461665"/>
          </a:xfrm>
          <a:prstGeom prst="rect">
            <a:avLst/>
          </a:prstGeom>
          <a:noFill/>
        </p:spPr>
        <p:txBody>
          <a:bodyPr wrap="square" rtlCol="0">
            <a:spAutoFit/>
          </a:bodyPr>
          <a:lstStyle/>
          <a:p>
            <a:r>
              <a:rPr lang="en-US" sz="2400" b="1" i="1" dirty="0" smtClean="0">
                <a:solidFill>
                  <a:schemeClr val="accent2">
                    <a:lumMod val="75000"/>
                  </a:schemeClr>
                </a:solidFill>
              </a:rPr>
              <a:t>NEW!</a:t>
            </a:r>
            <a:endParaRPr lang="en-US" sz="2400" b="1" i="1" dirty="0">
              <a:solidFill>
                <a:schemeClr val="accent2">
                  <a:lumMod val="75000"/>
                </a:schemeClr>
              </a:solidFill>
            </a:endParaRPr>
          </a:p>
        </p:txBody>
      </p:sp>
      <p:pic>
        <p:nvPicPr>
          <p:cNvPr id="4100" name="Picture 4" descr="C:\Users\LAG9907\AppData\Roaming\PixelMetrics\CaptureWiz\Temp\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5743575"/>
            <a:ext cx="8077199"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86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7391400" cy="1143000"/>
          </a:xfrm>
        </p:spPr>
        <p:txBody>
          <a:bodyPr/>
          <a:lstStyle/>
          <a:p>
            <a:pPr algn="ctr"/>
            <a:r>
              <a:rPr lang="en-US" dirty="0" smtClean="0"/>
              <a:t>Appendix</a:t>
            </a:r>
            <a:endParaRPr lang="en-US" dirty="0"/>
          </a:p>
        </p:txBody>
      </p:sp>
    </p:spTree>
    <p:extLst>
      <p:ext uri="{BB962C8B-B14F-4D97-AF65-F5344CB8AC3E}">
        <p14:creationId xmlns:p14="http://schemas.microsoft.com/office/powerpoint/2010/main" val="953773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 </a:t>
            </a:r>
            <a:r>
              <a:rPr lang="en-US" dirty="0"/>
              <a:t>Entry – </a:t>
            </a:r>
            <a:r>
              <a:rPr lang="en-US" dirty="0" smtClean="0"/>
              <a:t>Instructions</a:t>
            </a:r>
            <a:endParaRPr lang="en-US" dirty="0"/>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dirty="0" smtClean="0"/>
              <a:t>Navigate to the portal links</a:t>
            </a:r>
          </a:p>
          <a:p>
            <a:pPr marL="514350" indent="-514350">
              <a:buFont typeface="+mj-lt"/>
              <a:buAutoNum type="arabicPeriod"/>
            </a:pPr>
            <a:r>
              <a:rPr lang="en-US" dirty="0" smtClean="0"/>
              <a:t>Select ‘Broker’</a:t>
            </a:r>
          </a:p>
          <a:p>
            <a:pPr marL="914400" lvl="1" indent="-514350">
              <a:buFont typeface="+mj-lt"/>
              <a:buAutoNum type="arabicPeriod"/>
            </a:pPr>
            <a:r>
              <a:rPr lang="en-US" dirty="0" smtClean="0"/>
              <a:t>Enter Agent/Broker NPN</a:t>
            </a:r>
          </a:p>
          <a:p>
            <a:pPr marL="914400" lvl="1" indent="-514350">
              <a:buFont typeface="+mj-lt"/>
              <a:buAutoNum type="arabicPeriod"/>
            </a:pPr>
            <a:r>
              <a:rPr lang="en-US" dirty="0" smtClean="0"/>
              <a:t>Enter Agent/Broker Name</a:t>
            </a:r>
          </a:p>
          <a:p>
            <a:pPr marL="514350" indent="-514350">
              <a:buFont typeface="+mj-lt"/>
              <a:buAutoNum type="arabicPeriod"/>
            </a:pPr>
            <a:r>
              <a:rPr lang="en-US" dirty="0" smtClean="0"/>
              <a:t>Select Validate</a:t>
            </a:r>
          </a:p>
          <a:p>
            <a:pPr marL="514350" indent="-514350">
              <a:buFont typeface="+mj-lt"/>
              <a:buAutoNum type="arabicPeriod"/>
            </a:pPr>
            <a:r>
              <a:rPr lang="en-US" dirty="0" smtClean="0"/>
              <a:t>Attest to Scope of Appointment question</a:t>
            </a:r>
          </a:p>
          <a:p>
            <a:pPr marL="514350" indent="-514350">
              <a:buFont typeface="+mj-lt"/>
              <a:buAutoNum type="arabicPeriod"/>
            </a:pPr>
            <a:r>
              <a:rPr lang="en-US" dirty="0" smtClean="0"/>
              <a:t>Select Continue</a:t>
            </a:r>
          </a:p>
          <a:p>
            <a:pPr marL="514350" indent="-514350">
              <a:buFont typeface="+mj-lt"/>
              <a:buAutoNum type="arabicPeriod"/>
            </a:pPr>
            <a:r>
              <a:rPr lang="en-US" dirty="0" smtClean="0"/>
              <a:t>If applicable, select at least one Special Circumstance, otherwise skip to AEP</a:t>
            </a:r>
          </a:p>
        </p:txBody>
      </p:sp>
    </p:spTree>
    <p:extLst>
      <p:ext uri="{BB962C8B-B14F-4D97-AF65-F5344CB8AC3E}">
        <p14:creationId xmlns:p14="http://schemas.microsoft.com/office/powerpoint/2010/main" val="2625888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 </a:t>
            </a:r>
            <a:r>
              <a:rPr lang="en-US" dirty="0"/>
              <a:t>Entry </a:t>
            </a:r>
            <a:r>
              <a:rPr lang="en-US" dirty="0" smtClean="0"/>
              <a:t>–</a:t>
            </a:r>
            <a:r>
              <a:rPr lang="en-US" dirty="0" smtClean="0"/>
              <a:t>Instructions </a:t>
            </a:r>
            <a:endParaRPr lang="en-US" dirty="0"/>
          </a:p>
        </p:txBody>
      </p:sp>
      <p:sp>
        <p:nvSpPr>
          <p:cNvPr id="4" name="Content Placeholder 3"/>
          <p:cNvSpPr>
            <a:spLocks noGrp="1"/>
          </p:cNvSpPr>
          <p:nvPr>
            <p:ph idx="1"/>
          </p:nvPr>
        </p:nvSpPr>
        <p:spPr/>
        <p:txBody>
          <a:bodyPr>
            <a:normAutofit lnSpcReduction="10000"/>
          </a:bodyPr>
          <a:lstStyle/>
          <a:p>
            <a:pPr marL="685800" indent="-685800">
              <a:lnSpc>
                <a:spcPct val="110000"/>
              </a:lnSpc>
              <a:spcBef>
                <a:spcPts val="0"/>
              </a:spcBef>
              <a:buFont typeface="+mj-lt"/>
              <a:buAutoNum type="arabicPeriod" startAt="7"/>
            </a:pPr>
            <a:r>
              <a:rPr lang="en-US" dirty="0" smtClean="0"/>
              <a:t>Select Begin Application</a:t>
            </a:r>
          </a:p>
          <a:p>
            <a:pPr marL="685800" indent="-685800">
              <a:lnSpc>
                <a:spcPct val="110000"/>
              </a:lnSpc>
              <a:spcBef>
                <a:spcPts val="0"/>
              </a:spcBef>
              <a:buFont typeface="+mj-lt"/>
              <a:buAutoNum type="arabicPeriod" startAt="7"/>
            </a:pPr>
            <a:r>
              <a:rPr lang="en-US" dirty="0" smtClean="0"/>
              <a:t>Select Effective Date</a:t>
            </a:r>
          </a:p>
          <a:p>
            <a:pPr marL="685800" indent="-685800">
              <a:lnSpc>
                <a:spcPct val="110000"/>
              </a:lnSpc>
              <a:spcBef>
                <a:spcPts val="0"/>
              </a:spcBef>
              <a:buFont typeface="+mj-lt"/>
              <a:buAutoNum type="arabicPeriod" startAt="7"/>
            </a:pPr>
            <a:r>
              <a:rPr lang="en-US" dirty="0" smtClean="0"/>
              <a:t>Select Plan Benefits</a:t>
            </a:r>
          </a:p>
          <a:p>
            <a:pPr marL="685800" indent="-685800">
              <a:lnSpc>
                <a:spcPct val="110000"/>
              </a:lnSpc>
              <a:spcBef>
                <a:spcPts val="0"/>
              </a:spcBef>
              <a:buFont typeface="+mj-lt"/>
              <a:buAutoNum type="arabicPeriod" startAt="7"/>
            </a:pPr>
            <a:r>
              <a:rPr lang="en-US" dirty="0" smtClean="0"/>
              <a:t>Enter Member demographics</a:t>
            </a:r>
          </a:p>
          <a:p>
            <a:pPr marL="685800" indent="-685800">
              <a:lnSpc>
                <a:spcPct val="110000"/>
              </a:lnSpc>
              <a:spcBef>
                <a:spcPts val="0"/>
              </a:spcBef>
              <a:buFont typeface="+mj-lt"/>
              <a:buAutoNum type="arabicPeriod" startAt="7"/>
            </a:pPr>
            <a:r>
              <a:rPr lang="en-US" dirty="0" smtClean="0"/>
              <a:t>Enter Medicare information directly from the Medicare Card</a:t>
            </a:r>
          </a:p>
          <a:p>
            <a:pPr marL="685800" indent="-685800">
              <a:lnSpc>
                <a:spcPct val="110000"/>
              </a:lnSpc>
              <a:spcBef>
                <a:spcPts val="0"/>
              </a:spcBef>
              <a:buFont typeface="+mj-lt"/>
              <a:buAutoNum type="arabicPeriod" startAt="7"/>
            </a:pPr>
            <a:r>
              <a:rPr lang="en-US" dirty="0" smtClean="0"/>
              <a:t>Answer the Medicare Questions</a:t>
            </a:r>
          </a:p>
          <a:p>
            <a:pPr marL="685800" indent="-685800">
              <a:lnSpc>
                <a:spcPct val="110000"/>
              </a:lnSpc>
              <a:spcBef>
                <a:spcPts val="0"/>
              </a:spcBef>
              <a:buFont typeface="+mj-lt"/>
              <a:buAutoNum type="arabicPeriod" startAt="7"/>
            </a:pPr>
            <a:r>
              <a:rPr lang="en-US" dirty="0" smtClean="0"/>
              <a:t>Select Payment Method</a:t>
            </a:r>
          </a:p>
          <a:p>
            <a:pPr marL="685800" indent="-685800">
              <a:lnSpc>
                <a:spcPct val="110000"/>
              </a:lnSpc>
              <a:spcBef>
                <a:spcPts val="0"/>
              </a:spcBef>
              <a:buFont typeface="+mj-lt"/>
              <a:buAutoNum type="arabicPeriod" startAt="7"/>
            </a:pPr>
            <a:r>
              <a:rPr lang="en-US" dirty="0" smtClean="0"/>
              <a:t>Enter the enrollees name and today’s date</a:t>
            </a:r>
          </a:p>
          <a:p>
            <a:pPr marL="400050" lvl="1" indent="0">
              <a:buNone/>
            </a:pPr>
            <a:endParaRPr lang="en-US" dirty="0"/>
          </a:p>
          <a:p>
            <a:pPr marL="0" indent="0">
              <a:buNone/>
            </a:pPr>
            <a:endParaRPr lang="en-US" dirty="0"/>
          </a:p>
        </p:txBody>
      </p:sp>
    </p:spTree>
    <p:extLst>
      <p:ext uri="{BB962C8B-B14F-4D97-AF65-F5344CB8AC3E}">
        <p14:creationId xmlns:p14="http://schemas.microsoft.com/office/powerpoint/2010/main" val="3373969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25963"/>
          </a:xfrm>
        </p:spPr>
        <p:txBody>
          <a:bodyPr>
            <a:normAutofit fontScale="92500" lnSpcReduction="10000"/>
          </a:bodyPr>
          <a:lstStyle/>
          <a:p>
            <a:pPr marL="685800" indent="-685800">
              <a:lnSpc>
                <a:spcPct val="110000"/>
              </a:lnSpc>
              <a:spcBef>
                <a:spcPts val="0"/>
              </a:spcBef>
              <a:buFont typeface="+mj-lt"/>
              <a:buAutoNum type="arabicPeriod" startAt="15"/>
            </a:pPr>
            <a:r>
              <a:rPr lang="en-US" dirty="0" smtClean="0"/>
              <a:t>Place a checkmark in the Summary of Benefits box</a:t>
            </a:r>
          </a:p>
          <a:p>
            <a:pPr marL="685800" indent="-685800">
              <a:lnSpc>
                <a:spcPct val="110000"/>
              </a:lnSpc>
              <a:spcBef>
                <a:spcPts val="0"/>
              </a:spcBef>
              <a:buFont typeface="+mj-lt"/>
              <a:buAutoNum type="arabicPeriod" startAt="15"/>
            </a:pPr>
            <a:r>
              <a:rPr lang="en-US" dirty="0" smtClean="0"/>
              <a:t>If the member has an authorized representative (power of attorney or other) check the “I am an agent or authorized rep box” and fill-in the fields</a:t>
            </a:r>
          </a:p>
          <a:p>
            <a:pPr marL="685800" indent="-685800">
              <a:lnSpc>
                <a:spcPct val="110000"/>
              </a:lnSpc>
              <a:spcBef>
                <a:spcPts val="0"/>
              </a:spcBef>
              <a:buFont typeface="+mj-lt"/>
              <a:buAutoNum type="arabicPeriod" startAt="15"/>
            </a:pPr>
            <a:r>
              <a:rPr lang="en-US" dirty="0" smtClean="0"/>
              <a:t>Select “Submit Application”</a:t>
            </a:r>
          </a:p>
          <a:p>
            <a:pPr marL="685800" indent="-685800">
              <a:lnSpc>
                <a:spcPct val="110000"/>
              </a:lnSpc>
              <a:spcBef>
                <a:spcPts val="0"/>
              </a:spcBef>
              <a:buFont typeface="+mj-lt"/>
              <a:buAutoNum type="arabicPeriod" startAt="15"/>
            </a:pPr>
            <a:r>
              <a:rPr lang="en-US" dirty="0" smtClean="0"/>
              <a:t>Select “OK” to confirm intent to proceed with online enrollment</a:t>
            </a:r>
          </a:p>
          <a:p>
            <a:pPr marL="685800" indent="-685800">
              <a:lnSpc>
                <a:spcPct val="110000"/>
              </a:lnSpc>
              <a:spcBef>
                <a:spcPts val="0"/>
              </a:spcBef>
              <a:buFont typeface="+mj-lt"/>
              <a:buAutoNum type="arabicPeriod" startAt="15"/>
            </a:pPr>
            <a:r>
              <a:rPr lang="en-US" dirty="0" smtClean="0"/>
              <a:t>Document the Confirmation number for future application status tracking </a:t>
            </a:r>
            <a:endParaRPr lang="en-US" dirty="0"/>
          </a:p>
        </p:txBody>
      </p:sp>
      <p:sp>
        <p:nvSpPr>
          <p:cNvPr id="4" name="Title 2"/>
          <p:cNvSpPr>
            <a:spLocks noGrp="1"/>
          </p:cNvSpPr>
          <p:nvPr>
            <p:ph type="title"/>
          </p:nvPr>
        </p:nvSpPr>
        <p:spPr/>
        <p:txBody>
          <a:bodyPr/>
          <a:lstStyle/>
          <a:p>
            <a:r>
              <a:rPr lang="en-US" dirty="0" smtClean="0"/>
              <a:t>Application Entry </a:t>
            </a:r>
            <a:r>
              <a:rPr lang="en-US" dirty="0"/>
              <a:t>– Instructions </a:t>
            </a:r>
            <a:endParaRPr lang="en-US" dirty="0"/>
          </a:p>
        </p:txBody>
      </p:sp>
    </p:spTree>
    <p:extLst>
      <p:ext uri="{BB962C8B-B14F-4D97-AF65-F5344CB8AC3E}">
        <p14:creationId xmlns:p14="http://schemas.microsoft.com/office/powerpoint/2010/main" val="869645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lstStyle/>
          <a:p>
            <a:r>
              <a:rPr lang="en-US" b="1" i="1" dirty="0" smtClean="0">
                <a:solidFill>
                  <a:schemeClr val="accent2"/>
                </a:solidFill>
                <a:uFill>
                  <a:solidFill>
                    <a:schemeClr val="tx2"/>
                  </a:solidFill>
                </a:uFill>
              </a:rPr>
              <a:t>New </a:t>
            </a:r>
            <a:r>
              <a:rPr lang="en-US" dirty="0" smtClean="0"/>
              <a:t>for 2018!</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SeniorCare Advantage Application Portal</a:t>
            </a:r>
          </a:p>
          <a:p>
            <a:pPr marL="514350" indent="-514350">
              <a:buAutoNum type="arabicPeriod"/>
            </a:pPr>
            <a:r>
              <a:rPr lang="en-US" dirty="0" smtClean="0"/>
              <a:t>SeniorCare (Cost</a:t>
            </a:r>
            <a:r>
              <a:rPr lang="en-US" dirty="0" smtClean="0"/>
              <a:t>):  Electronic </a:t>
            </a:r>
            <a:r>
              <a:rPr lang="en-US" dirty="0" smtClean="0"/>
              <a:t>Funds Transfer (EFT) is a CMS-approved option.</a:t>
            </a:r>
          </a:p>
          <a:p>
            <a:pPr marL="514350" indent="-514350">
              <a:buAutoNum type="arabicPeriod"/>
            </a:pPr>
            <a:r>
              <a:rPr lang="en-US" dirty="0" smtClean="0"/>
              <a:t>SSI Deduction Message</a:t>
            </a:r>
          </a:p>
          <a:p>
            <a:pPr marL="514350" indent="-514350">
              <a:buAutoNum type="arabicPeriod"/>
            </a:pPr>
            <a:r>
              <a:rPr lang="en-US" dirty="0" smtClean="0"/>
              <a:t>Functionality to upload supporting documentation</a:t>
            </a:r>
          </a:p>
          <a:p>
            <a:pPr marL="514350" indent="-514350">
              <a:buAutoNum type="arabicPeriod"/>
            </a:pPr>
            <a:r>
              <a:rPr lang="en-US" dirty="0" smtClean="0"/>
              <a:t>Printable application copy</a:t>
            </a:r>
          </a:p>
          <a:p>
            <a:pPr marL="514350" indent="-514350">
              <a:buAutoNum type="arabicPeriod"/>
            </a:pPr>
            <a:r>
              <a:rPr lang="en-US" dirty="0" smtClean="0"/>
              <a:t>Updated Customer Service and Sales Support phone numbers</a:t>
            </a:r>
          </a:p>
          <a:p>
            <a:pPr marL="514350" indent="-514350">
              <a:buAutoNum type="arabicPeriod"/>
            </a:pPr>
            <a:r>
              <a:rPr lang="en-US" dirty="0" smtClean="0"/>
              <a:t>SeniorCare (Cost): </a:t>
            </a:r>
            <a:r>
              <a:rPr lang="en-US" dirty="0" smtClean="0"/>
              <a:t> Limited </a:t>
            </a:r>
            <a:r>
              <a:rPr lang="en-US" dirty="0" smtClean="0"/>
              <a:t>Enrollment Criteria</a:t>
            </a:r>
            <a:endParaRPr lang="en-US" dirty="0"/>
          </a:p>
        </p:txBody>
      </p:sp>
    </p:spTree>
    <p:extLst>
      <p:ext uri="{BB962C8B-B14F-4D97-AF65-F5344CB8AC3E}">
        <p14:creationId xmlns:p14="http://schemas.microsoft.com/office/powerpoint/2010/main" val="47968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G9907\AppData\Roaming\PixelMetrics\CaptureWiz\Tem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676400"/>
            <a:ext cx="40576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AG9907\AppData\Roaming\PixelMetrics\CaptureWiz\Temp\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1676400"/>
            <a:ext cx="4400550"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Medicare Card</a:t>
            </a:r>
            <a:endParaRPr lang="en-US" dirty="0"/>
          </a:p>
        </p:txBody>
      </p:sp>
      <p:sp>
        <p:nvSpPr>
          <p:cNvPr id="6" name="TextBox 5"/>
          <p:cNvSpPr txBox="1"/>
          <p:nvPr/>
        </p:nvSpPr>
        <p:spPr>
          <a:xfrm>
            <a:off x="685800" y="4724400"/>
            <a:ext cx="3581400" cy="369332"/>
          </a:xfrm>
          <a:prstGeom prst="rect">
            <a:avLst/>
          </a:prstGeom>
          <a:noFill/>
        </p:spPr>
        <p:txBody>
          <a:bodyPr wrap="square" rtlCol="0">
            <a:spAutoFit/>
          </a:bodyPr>
          <a:lstStyle/>
          <a:p>
            <a:pPr algn="ctr"/>
            <a:r>
              <a:rPr lang="en-US" b="1" dirty="0" smtClean="0"/>
              <a:t>Current Medicare Card</a:t>
            </a:r>
            <a:endParaRPr lang="en-US" b="1" dirty="0"/>
          </a:p>
        </p:txBody>
      </p:sp>
      <p:sp>
        <p:nvSpPr>
          <p:cNvPr id="7" name="TextBox 6"/>
          <p:cNvSpPr txBox="1"/>
          <p:nvPr/>
        </p:nvSpPr>
        <p:spPr>
          <a:xfrm>
            <a:off x="4800600" y="4676233"/>
            <a:ext cx="3581400" cy="369332"/>
          </a:xfrm>
          <a:prstGeom prst="rect">
            <a:avLst/>
          </a:prstGeom>
          <a:noFill/>
        </p:spPr>
        <p:txBody>
          <a:bodyPr wrap="square" rtlCol="0">
            <a:spAutoFit/>
          </a:bodyPr>
          <a:lstStyle/>
          <a:p>
            <a:pPr algn="ctr"/>
            <a:r>
              <a:rPr lang="en-US" b="1" i="1" dirty="0" smtClean="0">
                <a:solidFill>
                  <a:schemeClr val="accent2">
                    <a:lumMod val="75000"/>
                  </a:schemeClr>
                </a:solidFill>
              </a:rPr>
              <a:t>New! </a:t>
            </a:r>
            <a:r>
              <a:rPr lang="en-US" b="1" dirty="0" smtClean="0"/>
              <a:t>Medicare Card 2018</a:t>
            </a:r>
            <a:endParaRPr lang="en-US" b="1" dirty="0"/>
          </a:p>
        </p:txBody>
      </p:sp>
    </p:spTree>
    <p:extLst>
      <p:ext uri="{BB962C8B-B14F-4D97-AF65-F5344CB8AC3E}">
        <p14:creationId xmlns:p14="http://schemas.microsoft.com/office/powerpoint/2010/main" val="425011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Card</a:t>
            </a:r>
            <a:endParaRPr lang="en-US" dirty="0"/>
          </a:p>
        </p:txBody>
      </p:sp>
      <p:pic>
        <p:nvPicPr>
          <p:cNvPr id="1026" name="Picture 2" descr="C:\Users\LAG9907\AppData\Roaming\PixelMetrics\CaptureWiz\Te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1"/>
            <a:ext cx="4648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LAG9907\AppData\Roaming\PixelMetrics\CaptureWiz\Tem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1752601"/>
            <a:ext cx="4114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78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6248400" cy="1143000"/>
          </a:xfrm>
        </p:spPr>
        <p:txBody>
          <a:bodyPr/>
          <a:lstStyle/>
          <a:p>
            <a:r>
              <a:rPr lang="en-US" dirty="0" smtClean="0"/>
              <a:t>Medicaid </a:t>
            </a:r>
            <a:r>
              <a:rPr lang="en-US" dirty="0" smtClean="0"/>
              <a:t>– </a:t>
            </a:r>
            <a:r>
              <a:rPr lang="en-US" spc="-100" dirty="0" smtClean="0"/>
              <a:t>Managed </a:t>
            </a:r>
            <a:r>
              <a:rPr lang="en-US" spc="-100" dirty="0" smtClean="0"/>
              <a:t>Care</a:t>
            </a:r>
            <a:endParaRPr lang="en-US" spc="-100" dirty="0"/>
          </a:p>
        </p:txBody>
      </p:sp>
      <p:pic>
        <p:nvPicPr>
          <p:cNvPr id="4110" name="Picture 14" descr="C:\Users\LAG9907\AppData\Roaming\PixelMetrics\CaptureWiz\Temp\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42" y="1417638"/>
            <a:ext cx="8226425" cy="528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8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SeniorCare Advantage Web Portal </a:t>
            </a:r>
            <a:r>
              <a:rPr lang="en-US" sz="3200" dirty="0"/>
              <a:t>– </a:t>
            </a:r>
            <a:r>
              <a:rPr lang="en-US" sz="3200" dirty="0" smtClean="0"/>
              <a:t>County</a:t>
            </a:r>
            <a:endParaRPr lang="en-US" sz="3200" dirty="0"/>
          </a:p>
        </p:txBody>
      </p:sp>
      <p:pic>
        <p:nvPicPr>
          <p:cNvPr id="2050" name="Picture 2" descr="C:\Users\LAG9907\AppData\Roaming\PixelMetrics\CaptureWiz\Temp\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6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Senior Care Advantage Web Portal - Plan</a:t>
            </a:r>
            <a:endParaRPr lang="en-US" sz="3200" dirty="0"/>
          </a:p>
        </p:txBody>
      </p:sp>
      <p:pic>
        <p:nvPicPr>
          <p:cNvPr id="1026" name="Picture 2" descr="C:\Users\LAG9907\AppData\Roaming\PixelMetrics\CaptureWiz\Temp\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3185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26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Navigation</a:t>
            </a:r>
            <a:endParaRPr lang="en-US" dirty="0"/>
          </a:p>
        </p:txBody>
      </p:sp>
      <p:grpSp>
        <p:nvGrpSpPr>
          <p:cNvPr id="20" name="Group 19"/>
          <p:cNvGrpSpPr/>
          <p:nvPr/>
        </p:nvGrpSpPr>
        <p:grpSpPr>
          <a:xfrm>
            <a:off x="228600" y="1066800"/>
            <a:ext cx="8769096" cy="5562600"/>
            <a:chOff x="228600" y="1066800"/>
            <a:chExt cx="8769096" cy="5562600"/>
          </a:xfrm>
        </p:grpSpPr>
        <p:pic>
          <p:nvPicPr>
            <p:cNvPr id="22530" name="Picture 2" descr="C:\Users\LAG9907\AppData\Roaming\PixelMetrics\CaptureWiz\Temp\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7638"/>
              <a:ext cx="8769096" cy="52117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1417638"/>
              <a:ext cx="1269492" cy="5211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5400000">
              <a:off x="8093275" y="1169742"/>
              <a:ext cx="579120" cy="37323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6153401" y="5791200"/>
              <a:ext cx="583662" cy="3703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0800000">
              <a:off x="7891330" y="4238247"/>
              <a:ext cx="609773" cy="3703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2057401" y="4238247"/>
              <a:ext cx="460786" cy="1851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57401" y="4423413"/>
              <a:ext cx="460786" cy="182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3178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Before We Begin</a:t>
            </a:r>
            <a:endParaRPr lang="en-US" dirty="0"/>
          </a:p>
        </p:txBody>
      </p:sp>
      <p:pic>
        <p:nvPicPr>
          <p:cNvPr id="1026" name="Picture 2" descr="C:\Users\LAG9907\AppData\Roaming\PixelMetrics\CaptureWiz\Te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915400"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133600" y="4577834"/>
            <a:ext cx="5638800" cy="1365766"/>
            <a:chOff x="2133600" y="4577834"/>
            <a:chExt cx="5638800" cy="1365766"/>
          </a:xfrm>
        </p:grpSpPr>
        <p:sp>
          <p:nvSpPr>
            <p:cNvPr id="4" name="Rectangle 3"/>
            <p:cNvSpPr/>
            <p:nvPr/>
          </p:nvSpPr>
          <p:spPr>
            <a:xfrm>
              <a:off x="2438400" y="4648200"/>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33600" y="4577834"/>
              <a:ext cx="468702" cy="369332"/>
            </a:xfrm>
            <a:prstGeom prst="rect">
              <a:avLst/>
            </a:prstGeom>
            <a:noFill/>
          </p:spPr>
          <p:txBody>
            <a:bodyPr wrap="square" rtlCol="0">
              <a:spAutoFit/>
            </a:bodyPr>
            <a:lstStyle/>
            <a:p>
              <a:r>
                <a:rPr lang="en-US" b="1" dirty="0" smtClean="0"/>
                <a:t>1.</a:t>
              </a:r>
              <a:endParaRPr lang="en-US" b="1" dirty="0"/>
            </a:p>
          </p:txBody>
        </p:sp>
        <p:sp>
          <p:nvSpPr>
            <p:cNvPr id="8" name="Rectangle 7"/>
            <p:cNvSpPr/>
            <p:nvPr/>
          </p:nvSpPr>
          <p:spPr>
            <a:xfrm>
              <a:off x="6858000" y="5791200"/>
              <a:ext cx="914400" cy="152400"/>
            </a:xfrm>
            <a:prstGeom prst="rect">
              <a:avLst/>
            </a:prstGeom>
            <a:solidFill>
              <a:srgbClr val="54B8A0"/>
            </a:solidFill>
            <a:ln>
              <a:solidFill>
                <a:srgbClr val="56B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8566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638800" cy="1143000"/>
          </a:xfrm>
        </p:spPr>
        <p:txBody>
          <a:bodyPr/>
          <a:lstStyle/>
          <a:p>
            <a:r>
              <a:rPr lang="en-US" dirty="0" smtClean="0"/>
              <a:t>Before We Begin Agent/Broker Validation</a:t>
            </a:r>
            <a:endParaRPr lang="en-US" dirty="0"/>
          </a:p>
        </p:txBody>
      </p:sp>
      <p:grpSp>
        <p:nvGrpSpPr>
          <p:cNvPr id="12" name="Group 11"/>
          <p:cNvGrpSpPr/>
          <p:nvPr/>
        </p:nvGrpSpPr>
        <p:grpSpPr>
          <a:xfrm>
            <a:off x="152400" y="1676400"/>
            <a:ext cx="8686800" cy="4968876"/>
            <a:chOff x="152400" y="1676400"/>
            <a:chExt cx="8686800" cy="4968876"/>
          </a:xfrm>
        </p:grpSpPr>
        <p:pic>
          <p:nvPicPr>
            <p:cNvPr id="2050" name="Picture 2" descr="C:\Users\LAG9907\AppData\Roaming\PixelMetrics\CaptureWiz\Temp\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686800" cy="4968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4614" y="4248706"/>
              <a:ext cx="485746" cy="369332"/>
            </a:xfrm>
            <a:prstGeom prst="rect">
              <a:avLst/>
            </a:prstGeom>
            <a:noFill/>
          </p:spPr>
          <p:txBody>
            <a:bodyPr wrap="square" rtlCol="0">
              <a:spAutoFit/>
            </a:bodyPr>
            <a:lstStyle/>
            <a:p>
              <a:r>
                <a:rPr lang="en-US" b="1" dirty="0" smtClean="0"/>
                <a:t>2.</a:t>
              </a:r>
              <a:endParaRPr lang="en-US" b="1" dirty="0"/>
            </a:p>
          </p:txBody>
        </p:sp>
        <p:sp>
          <p:nvSpPr>
            <p:cNvPr id="3" name="Left Brace 2"/>
            <p:cNvSpPr/>
            <p:nvPr/>
          </p:nvSpPr>
          <p:spPr>
            <a:xfrm>
              <a:off x="2837410" y="3976172"/>
              <a:ext cx="161101" cy="9144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5" name="Right Brace 4"/>
            <p:cNvSpPr/>
            <p:nvPr/>
          </p:nvSpPr>
          <p:spPr>
            <a:xfrm>
              <a:off x="6603905" y="3976172"/>
              <a:ext cx="161101" cy="9144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4572000" y="5474988"/>
              <a:ext cx="485746" cy="369332"/>
            </a:xfrm>
            <a:prstGeom prst="rect">
              <a:avLst/>
            </a:prstGeom>
            <a:noFill/>
          </p:spPr>
          <p:txBody>
            <a:bodyPr wrap="square" rtlCol="0">
              <a:spAutoFit/>
            </a:bodyPr>
            <a:lstStyle/>
            <a:p>
              <a:r>
                <a:rPr lang="en-US" b="1" dirty="0" smtClean="0"/>
                <a:t>3.</a:t>
              </a:r>
              <a:endParaRPr lang="en-US" b="1" dirty="0"/>
            </a:p>
          </p:txBody>
        </p:sp>
      </p:grpSp>
      <p:sp>
        <p:nvSpPr>
          <p:cNvPr id="15" name="Rectangle 14"/>
          <p:cNvSpPr/>
          <p:nvPr/>
        </p:nvSpPr>
        <p:spPr>
          <a:xfrm>
            <a:off x="7543800" y="4648200"/>
            <a:ext cx="914400" cy="152400"/>
          </a:xfrm>
          <a:prstGeom prst="rect">
            <a:avLst/>
          </a:prstGeom>
          <a:solidFill>
            <a:srgbClr val="54B8A0"/>
          </a:solidFill>
          <a:ln>
            <a:solidFill>
              <a:srgbClr val="56B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910026" y="5623046"/>
            <a:ext cx="653959"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0008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urquoise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ld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Ar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urquoise Ar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old Ar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8556</TotalTime>
  <Words>1765</Words>
  <Application>Microsoft Office PowerPoint</Application>
  <PresentationFormat>On-screen Show (4:3)</PresentationFormat>
  <Paragraphs>219</Paragraphs>
  <Slides>42</Slides>
  <Notes>37</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42</vt:i4>
      </vt:variant>
    </vt:vector>
  </HeadingPairs>
  <TitlesOfParts>
    <vt:vector size="53" baseType="lpstr">
      <vt:lpstr>Arial</vt:lpstr>
      <vt:lpstr>Calibri</vt:lpstr>
      <vt:lpstr>Century Gothic</vt:lpstr>
      <vt:lpstr>Turquoise Wheel</vt:lpstr>
      <vt:lpstr>Gold Wheel</vt:lpstr>
      <vt:lpstr>Orange Arc</vt:lpstr>
      <vt:lpstr>Turquoise Arc</vt:lpstr>
      <vt:lpstr>Custom Design</vt:lpstr>
      <vt:lpstr>Gold Arc</vt:lpstr>
      <vt:lpstr>End Slide</vt:lpstr>
      <vt:lpstr>Logos</vt:lpstr>
      <vt:lpstr>2018 Medicare Web Application Training</vt:lpstr>
      <vt:lpstr>Important Links</vt:lpstr>
      <vt:lpstr>PowerPoint Presentation</vt:lpstr>
      <vt:lpstr>New for 2018!</vt:lpstr>
      <vt:lpstr>SeniorCare Advantage Web Portal – County</vt:lpstr>
      <vt:lpstr>Senior Care Advantage Web Portal - Plan</vt:lpstr>
      <vt:lpstr>Basic Navigation</vt:lpstr>
      <vt:lpstr>Before We Begin</vt:lpstr>
      <vt:lpstr>Before We Begin Agent/Broker Validation</vt:lpstr>
      <vt:lpstr>Before We Begin Incorrect or Invalid NPN</vt:lpstr>
      <vt:lpstr>Before We Begin</vt:lpstr>
      <vt:lpstr>Special Circumstances</vt:lpstr>
      <vt:lpstr>PowerPoint Presentation</vt:lpstr>
      <vt:lpstr>Effective Date</vt:lpstr>
      <vt:lpstr>Plan Selection</vt:lpstr>
      <vt:lpstr>Plan Selection</vt:lpstr>
      <vt:lpstr>Plan Selection</vt:lpstr>
      <vt:lpstr>Plan Selection – Rx</vt:lpstr>
      <vt:lpstr>Plan Selection – Dental</vt:lpstr>
      <vt:lpstr>Application Details</vt:lpstr>
      <vt:lpstr>Application Details – Permanent Address</vt:lpstr>
      <vt:lpstr>Application Details – Mailing Address</vt:lpstr>
      <vt:lpstr>Application Details – Emergency Contact</vt:lpstr>
      <vt:lpstr>Application Details – Medicare Info</vt:lpstr>
      <vt:lpstr>Application Details – Medicare Questions</vt:lpstr>
      <vt:lpstr>Application Details – Medicare Questions</vt:lpstr>
      <vt:lpstr>Application Details – Payment Option</vt:lpstr>
      <vt:lpstr>Application Details- Disclosures</vt:lpstr>
      <vt:lpstr>Application Details – Electronic Signature</vt:lpstr>
      <vt:lpstr>Application Details – Electronic Confirmation</vt:lpstr>
      <vt:lpstr>Application Details – Upload: Supporting Documents</vt:lpstr>
      <vt:lpstr>Confirmation – Printable App Copy</vt:lpstr>
      <vt:lpstr>Confirmation – PDF</vt:lpstr>
      <vt:lpstr>PowerPoint Presentation</vt:lpstr>
      <vt:lpstr>Post AEP (12/8) – Special Circumstances</vt:lpstr>
      <vt:lpstr>Appendix</vt:lpstr>
      <vt:lpstr>Application Entry – Instructions</vt:lpstr>
      <vt:lpstr>Application Entry –Instructions </vt:lpstr>
      <vt:lpstr>Application Entry – Instructions </vt:lpstr>
      <vt:lpstr>Medicare Card</vt:lpstr>
      <vt:lpstr>Medicaid Card</vt:lpstr>
      <vt:lpstr>Medicaid – Managed Care</vt:lpstr>
    </vt:vector>
  </TitlesOfParts>
  <Company>Scott &amp; White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Hannan, Helen L</dc:creator>
  <cp:lastModifiedBy>Helen Hannan</cp:lastModifiedBy>
  <cp:revision>287</cp:revision>
  <cp:lastPrinted>2016-09-27T11:46:54Z</cp:lastPrinted>
  <dcterms:created xsi:type="dcterms:W3CDTF">2016-07-25T22:35:15Z</dcterms:created>
  <dcterms:modified xsi:type="dcterms:W3CDTF">2017-10-26T22:37:17Z</dcterms:modified>
</cp:coreProperties>
</file>